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96" r:id="rId3"/>
    <p:sldId id="397" r:id="rId4"/>
    <p:sldId id="398" r:id="rId5"/>
    <p:sldId id="400" r:id="rId6"/>
    <p:sldId id="408" r:id="rId7"/>
    <p:sldId id="331" r:id="rId8"/>
    <p:sldId id="337" r:id="rId9"/>
    <p:sldId id="343" r:id="rId10"/>
    <p:sldId id="345" r:id="rId11"/>
    <p:sldId id="402" r:id="rId12"/>
    <p:sldId id="403" r:id="rId13"/>
    <p:sldId id="404" r:id="rId14"/>
    <p:sldId id="405" r:id="rId15"/>
    <p:sldId id="406" r:id="rId16"/>
    <p:sldId id="407" r:id="rId1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08" autoAdjust="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20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5402E-DEFF-40C0-88B9-F4652F6CB556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DD652-4A04-48C9-A6CA-9B50C5568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18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652-4A04-48C9-A6CA-9B50C556829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altLang="ko-KR" sz="4800" dirty="0" smtClean="0"/>
              <a:t>File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Format for Representing Live Actor and Entity in MAR</a:t>
            </a:r>
            <a:endParaRPr lang="en-US" altLang="ko-KR" sz="48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7161410" cy="2808312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dirty="0" smtClean="0">
                <a:latin typeface="HY강B" pitchFamily="18" charset="-127"/>
                <a:ea typeface="HY강B" pitchFamily="18" charset="-127"/>
              </a:rPr>
              <a:t>Kwan-Hee Yoo</a:t>
            </a:r>
          </a:p>
          <a:p>
            <a:pPr algn="ctr"/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ISO/IEC JTC 1 SC24 WG9 Meeting</a:t>
            </a: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2015. </a:t>
            </a:r>
            <a:r>
              <a:rPr lang="en-US" altLang="ko-KR" dirty="0">
                <a:latin typeface="HY강B" pitchFamily="18" charset="-127"/>
                <a:ea typeface="HY강B" pitchFamily="18" charset="-127"/>
              </a:rPr>
              <a:t>8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24</a:t>
            </a: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Chungbuk National University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42910" y="2021697"/>
            <a:ext cx="7632848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{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		id		“”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	           	description	“”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realspace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	“”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“”	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      direction		0 0 1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      scale		1 1 1   //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크기조절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      up		0 1 0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SFBool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usedCollision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false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     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vcObject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	Null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}</a:t>
            </a: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14380"/>
          </a:xfrm>
        </p:spPr>
        <p:txBody>
          <a:bodyPr>
            <a:noAutofit/>
          </a:bodyPr>
          <a:lstStyle/>
          <a:p>
            <a:pPr lvl="0"/>
            <a:endParaRPr lang="en-US" altLang="ko-KR" sz="3000" dirty="0" smtClean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42910" y="1643050"/>
            <a:ext cx="4786346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Spatial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Mapper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1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14241" y="1196752"/>
            <a:ext cx="8215370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"cam0" type = "camera"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fov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="50"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framerate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="30“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usedChromakeying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= “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false”jointtypes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= “all”&gt;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real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“bbrs1" description = “movable space of real characters in real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8000" endpoint=“640 480 30000”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sensingDevice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=“cam0”&gt;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virtual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“bbvs1" description = “movable space of real characters in Virtual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0" endpoint=“1 1 1”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=“classroom.3ds”&gt;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b="1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“rcsp1”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realspace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=“bbrs1”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=“bbvs1” direction=“0 0 1”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vcObject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=“plane.3ds”&gt;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14241" y="911000"/>
            <a:ext cx="4786346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From General Camera Sensor</a:t>
            </a:r>
          </a:p>
        </p:txBody>
      </p:sp>
    </p:spTree>
    <p:extLst>
      <p:ext uri="{BB962C8B-B14F-4D97-AF65-F5344CB8AC3E}">
        <p14:creationId xmlns:p14="http://schemas.microsoft.com/office/powerpoint/2010/main" val="4679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0910" y="1500174"/>
            <a:ext cx="7632848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“depthcam1" type = “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depthcamera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fov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="50"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framerate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="30“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jointtypes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= “all” 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real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“bbrs2" description = “movable space of real characters in real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8000" endpoint=“640 480 30000”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sensingDevice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depthcam1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”&gt; 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Virtual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“bbvs2" description = “movable space of real characters in Virtual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0" endpoint=“1 1 1”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=“artRoom.3ds”&gt; 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“rcsp2”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realspace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=“bbrs2”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=“bbvs2” direction=“0 0 1”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vcObject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=“person.3ds”&gt;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79892" y="1285860"/>
            <a:ext cx="521497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From Depth Camera Sensor</a:t>
            </a:r>
          </a:p>
        </p:txBody>
      </p:sp>
    </p:spTree>
    <p:extLst>
      <p:ext uri="{BB962C8B-B14F-4D97-AF65-F5344CB8AC3E}">
        <p14:creationId xmlns:p14="http://schemas.microsoft.com/office/powerpoint/2010/main" val="40857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23528" y="1196752"/>
            <a:ext cx="821537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"cam0" type = “depthcam1"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fov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="50"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framerate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="30”usedChromakeying = “false”&gt;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real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“bbrs3" description = “movable space of real characters in real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0" endpoint=“640 480 30000”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sensingDevice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=“cam0”&gt;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virtual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“bbvs3" description = “movable space of real characters in Virtual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0" endpoint=“1 1 1”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=“classroom.3ds”&gt;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b="1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“rcsp3”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realspace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=“bbrs3”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=“bbvs3” </a:t>
            </a:r>
            <a:r>
              <a:rPr lang="en-US" altLang="ko-KR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direction=“0 0 1” scale= “1.5 1 1”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vcObject=“person.3ds”&gt;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323528" y="911000"/>
            <a:ext cx="4786346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Size Scale </a:t>
            </a:r>
          </a:p>
        </p:txBody>
      </p:sp>
    </p:spTree>
    <p:extLst>
      <p:ext uri="{BB962C8B-B14F-4D97-AF65-F5344CB8AC3E}">
        <p14:creationId xmlns:p14="http://schemas.microsoft.com/office/powerpoint/2010/main" val="30942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01221" y="1052736"/>
            <a:ext cx="821537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"cam0" type = “depthcam1"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fov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="50"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framerate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="30”usedChromakeying = “false”&gt;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real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“bbrs3" description = “movable space of real characters in real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0" endpoint=“640 480 30000”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sensingDevice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=“cam0”&gt;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virtual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“bbvs3" description = “movable space of real characters in Virtual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0" endpoint=“1 1 1”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=“classroom.3ds”&gt;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b="1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“rcsp3”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realspace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=“bbrs3”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=“bbvs3” </a:t>
            </a:r>
            <a:r>
              <a:rPr lang="en-US" altLang="ko-KR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direction=“-1 0 1” scale= “1.5 1 1”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vcObject=“person.3ds”&gt;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01221" y="766984"/>
            <a:ext cx="4786346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Direction update</a:t>
            </a:r>
          </a:p>
        </p:txBody>
      </p:sp>
    </p:spTree>
    <p:extLst>
      <p:ext uri="{BB962C8B-B14F-4D97-AF65-F5344CB8AC3E}">
        <p14:creationId xmlns:p14="http://schemas.microsoft.com/office/powerpoint/2010/main" val="20161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94986" y="1124744"/>
            <a:ext cx="821537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"cam0" type = “depthcam1"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fov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="50"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framerate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="30”usedChromakeying = “true”&gt;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real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“bbrs4" description = “movable space of real characters in real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0" endpoint=“640 480 30000”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sensingDevice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=“cam0”&gt;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Get two points for a bounding box in virtual space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“bbvs4" description = “movable space of real characters in Virtual space"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0" endpoint=“1 1 1” </a:t>
            </a:r>
            <a:r>
              <a:rPr lang="en-US" altLang="ko-KR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=“classRoom.3ds”&gt; &lt;/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b="1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“rcsp4”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realspace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=“bbrs4”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=“bbvs4” direction=“0 0 1” scale= “1 1 1”vcObject=“plane.3ds”&gt;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394986" y="838992"/>
            <a:ext cx="4786346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Chromakeying-1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8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94876" y="1268760"/>
            <a:ext cx="821537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"cam0" type = “depthcam1" </a:t>
            </a:r>
            <a:r>
              <a:rPr lang="en-US" altLang="ko-KR" b="1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fov</a:t>
            </a:r>
            <a:r>
              <a:rPr lang="en-US" altLang="ko-KR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="50" </a:t>
            </a:r>
            <a:r>
              <a:rPr lang="en-US" altLang="ko-KR" b="1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framerate</a:t>
            </a:r>
            <a:r>
              <a:rPr lang="en-US" altLang="ko-KR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="30”usedChromakeying = “true”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&gt; 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&gt;</a:t>
            </a: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Get two points for a bounding box in real space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“bbrs4" description = “movable space of real characters in real space" </a:t>
            </a:r>
            <a:r>
              <a:rPr lang="en-US" altLang="ko-KR" b="1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15000" endpoint=“640 480 30000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sensingDevice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=“cam0”&gt; &lt;/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&gt;</a:t>
            </a: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Get two points for a bounding box in virtual space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“bbvs4" description = “movable space of real characters in Virtual space" </a:t>
            </a:r>
            <a:r>
              <a:rPr lang="en-US" altLang="ko-KR" b="1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=“0 0 0.2" endpoint=“1 1 0.8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=“artRoom.3ds”&gt; &lt;/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&gt;</a:t>
            </a: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id = “rcsp4”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realspace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=“bbrs4”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=“bbvs4” direction=“0 0 1”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vcObject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=“plane.3ds”&gt;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&lt;/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394876" y="983008"/>
            <a:ext cx="4786346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Chromakeying-2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6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71475" y="1836738"/>
            <a:ext cx="8364538" cy="3213100"/>
            <a:chOff x="234" y="1157"/>
            <a:chExt cx="5269" cy="2024"/>
          </a:xfrm>
        </p:grpSpPr>
        <p:grpSp>
          <p:nvGrpSpPr>
            <p:cNvPr id="3" name="Group 109"/>
            <p:cNvGrpSpPr>
              <a:grpSpLocks/>
            </p:cNvGrpSpPr>
            <p:nvPr/>
          </p:nvGrpSpPr>
          <p:grpSpPr bwMode="auto">
            <a:xfrm>
              <a:off x="234" y="1157"/>
              <a:ext cx="5269" cy="2024"/>
              <a:chOff x="234" y="1157"/>
              <a:chExt cx="5269" cy="2024"/>
            </a:xfrm>
          </p:grpSpPr>
          <p:sp>
            <p:nvSpPr>
              <p:cNvPr id="5128" name="Text Box 84"/>
              <p:cNvSpPr txBox="1">
                <a:spLocks noChangeArrowheads="1"/>
              </p:cNvSpPr>
              <p:nvPr/>
            </p:nvSpPr>
            <p:spPr bwMode="auto">
              <a:xfrm>
                <a:off x="530" y="2969"/>
                <a:ext cx="433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latinLnBrk="1"/>
                <a:r>
                  <a:rPr kumimoji="1" lang="en-US" altLang="ko-KR" sz="1600">
                    <a:ea typeface="HY헤드라인M" pitchFamily="18" charset="-127"/>
                  </a:rPr>
                  <a:t>[Paul Milgram’s Reality-Virtuality Continuum (1994)]</a:t>
                </a:r>
              </a:p>
            </p:txBody>
          </p:sp>
          <p:pic>
            <p:nvPicPr>
              <p:cNvPr id="5129" name="Picture 86" descr="nakaohome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14" y="2038"/>
                <a:ext cx="635" cy="895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0" name="Line 87"/>
              <p:cNvSpPr>
                <a:spLocks noChangeShapeType="1"/>
              </p:cNvSpPr>
              <p:nvPr/>
            </p:nvSpPr>
            <p:spPr bwMode="auto">
              <a:xfrm>
                <a:off x="747" y="1502"/>
                <a:ext cx="403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1" name="Line 88"/>
              <p:cNvSpPr>
                <a:spLocks noChangeShapeType="1"/>
              </p:cNvSpPr>
              <p:nvPr/>
            </p:nvSpPr>
            <p:spPr bwMode="auto">
              <a:xfrm>
                <a:off x="747" y="1368"/>
                <a:ext cx="0" cy="26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2" name="Line 89"/>
              <p:cNvSpPr>
                <a:spLocks noChangeShapeType="1"/>
              </p:cNvSpPr>
              <p:nvPr/>
            </p:nvSpPr>
            <p:spPr bwMode="auto">
              <a:xfrm>
                <a:off x="4786" y="1368"/>
                <a:ext cx="0" cy="26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3" name="Text Box 90"/>
              <p:cNvSpPr txBox="1">
                <a:spLocks noChangeArrowheads="1"/>
              </p:cNvSpPr>
              <p:nvPr/>
            </p:nvSpPr>
            <p:spPr bwMode="auto">
              <a:xfrm>
                <a:off x="4287" y="1575"/>
                <a:ext cx="10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Virtual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Environment</a:t>
                </a:r>
              </a:p>
            </p:txBody>
          </p:sp>
          <p:sp>
            <p:nvSpPr>
              <p:cNvPr id="5134" name="Text Box 91"/>
              <p:cNvSpPr txBox="1">
                <a:spLocks noChangeArrowheads="1"/>
              </p:cNvSpPr>
              <p:nvPr/>
            </p:nvSpPr>
            <p:spPr bwMode="auto">
              <a:xfrm>
                <a:off x="248" y="1575"/>
                <a:ext cx="10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Real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Environment</a:t>
                </a:r>
              </a:p>
            </p:txBody>
          </p:sp>
          <p:grpSp>
            <p:nvGrpSpPr>
              <p:cNvPr id="4" name="Group 92"/>
              <p:cNvGrpSpPr>
                <a:grpSpLocks/>
              </p:cNvGrpSpPr>
              <p:nvPr/>
            </p:nvGrpSpPr>
            <p:grpSpPr bwMode="auto">
              <a:xfrm>
                <a:off x="1140" y="1157"/>
                <a:ext cx="3154" cy="231"/>
                <a:chOff x="1473" y="2452"/>
                <a:chExt cx="2785" cy="204"/>
              </a:xfrm>
            </p:grpSpPr>
            <p:sp>
              <p:nvSpPr>
                <p:cNvPr id="5143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389" y="2452"/>
                  <a:ext cx="956" cy="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latinLnBrk="1"/>
                  <a:r>
                    <a:rPr kumimoji="1" lang="en-US" altLang="ko-KR" sz="1800">
                      <a:ea typeface="HY헤드라인M" pitchFamily="18" charset="-127"/>
                    </a:rPr>
                    <a:t>Mixed Reality</a:t>
                  </a:r>
                </a:p>
              </p:txBody>
            </p:sp>
            <p:grpSp>
              <p:nvGrpSpPr>
                <p:cNvPr id="5" name="Group 94"/>
                <p:cNvGrpSpPr>
                  <a:grpSpLocks/>
                </p:cNvGrpSpPr>
                <p:nvPr/>
              </p:nvGrpSpPr>
              <p:grpSpPr bwMode="auto">
                <a:xfrm>
                  <a:off x="1473" y="2577"/>
                  <a:ext cx="872" cy="79"/>
                  <a:chOff x="1522" y="2577"/>
                  <a:chExt cx="872" cy="79"/>
                </a:xfrm>
              </p:grpSpPr>
              <p:sp>
                <p:nvSpPr>
                  <p:cNvPr id="5148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22" y="2577"/>
                    <a:ext cx="8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5149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1522" y="2577"/>
                    <a:ext cx="0" cy="7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6" name="Group 97"/>
                <p:cNvGrpSpPr>
                  <a:grpSpLocks/>
                </p:cNvGrpSpPr>
                <p:nvPr/>
              </p:nvGrpSpPr>
              <p:grpSpPr bwMode="auto">
                <a:xfrm>
                  <a:off x="3387" y="2577"/>
                  <a:ext cx="871" cy="79"/>
                  <a:chOff x="3345" y="2577"/>
                  <a:chExt cx="871" cy="79"/>
                </a:xfrm>
              </p:grpSpPr>
              <p:sp>
                <p:nvSpPr>
                  <p:cNvPr id="5146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3345" y="2577"/>
                    <a:ext cx="87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5147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4216" y="2577"/>
                    <a:ext cx="0" cy="7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</p:grpSp>
          <p:sp>
            <p:nvSpPr>
              <p:cNvPr id="5136" name="Text Box 100"/>
              <p:cNvSpPr txBox="1">
                <a:spLocks noChangeArrowheads="1"/>
              </p:cNvSpPr>
              <p:nvPr/>
            </p:nvSpPr>
            <p:spPr bwMode="auto">
              <a:xfrm>
                <a:off x="1557" y="1575"/>
                <a:ext cx="94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Augmented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Reality</a:t>
                </a:r>
              </a:p>
            </p:txBody>
          </p:sp>
          <p:sp>
            <p:nvSpPr>
              <p:cNvPr id="5137" name="Text Box 101"/>
              <p:cNvSpPr txBox="1">
                <a:spLocks noChangeArrowheads="1"/>
              </p:cNvSpPr>
              <p:nvPr/>
            </p:nvSpPr>
            <p:spPr bwMode="auto">
              <a:xfrm>
                <a:off x="2904" y="1575"/>
                <a:ext cx="94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Augmented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Virtuality</a:t>
                </a:r>
              </a:p>
            </p:txBody>
          </p:sp>
          <p:grpSp>
            <p:nvGrpSpPr>
              <p:cNvPr id="7" name="Group 103"/>
              <p:cNvGrpSpPr>
                <a:grpSpLocks/>
              </p:cNvGrpSpPr>
              <p:nvPr/>
            </p:nvGrpSpPr>
            <p:grpSpPr bwMode="auto">
              <a:xfrm>
                <a:off x="4170" y="2038"/>
                <a:ext cx="1333" cy="903"/>
                <a:chOff x="4148" y="3055"/>
                <a:chExt cx="1177" cy="797"/>
              </a:xfrm>
            </p:grpSpPr>
            <p:pic>
              <p:nvPicPr>
                <p:cNvPr id="5141" name="Picture 104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148" y="3055"/>
                  <a:ext cx="873" cy="6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2" name="Picture 105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663" y="3362"/>
                  <a:ext cx="662" cy="4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5139" name="Picture 10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4" y="2040"/>
                <a:ext cx="1172" cy="88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5140" name="Picture 10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789" y="2031"/>
                <a:ext cx="1151" cy="89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sp>
          <p:nvSpPr>
            <p:cNvPr id="5126" name="Text Box 30"/>
            <p:cNvSpPr txBox="1">
              <a:spLocks noChangeArrowheads="1"/>
            </p:cNvSpPr>
            <p:nvPr/>
          </p:nvSpPr>
          <p:spPr bwMode="auto">
            <a:xfrm>
              <a:off x="1770" y="2756"/>
              <a:ext cx="51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solidFill>
                    <a:schemeClr val="bg1"/>
                  </a:solidFill>
                </a:rPr>
                <a:t>HITLab</a:t>
              </a:r>
            </a:p>
          </p:txBody>
        </p:sp>
        <p:sp>
          <p:nvSpPr>
            <p:cNvPr id="5127" name="Text Box 31"/>
            <p:cNvSpPr txBox="1">
              <a:spLocks noChangeArrowheads="1"/>
            </p:cNvSpPr>
            <p:nvPr/>
          </p:nvSpPr>
          <p:spPr bwMode="auto">
            <a:xfrm>
              <a:off x="3583" y="2750"/>
              <a:ext cx="34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solidFill>
                    <a:schemeClr val="bg1"/>
                  </a:solidFill>
                </a:rPr>
                <a:t>KBS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59635" y="1426028"/>
            <a:ext cx="4112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Augmented Reality Continuum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9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421171" y="2114853"/>
            <a:ext cx="6637677" cy="4528581"/>
          </a:xfrm>
          <a:prstGeom prst="rect">
            <a:avLst/>
          </a:prstGeom>
          <a:solidFill>
            <a:schemeClr val="accent6">
              <a:lumMod val="40000"/>
              <a:lumOff val="6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07704" y="2348878"/>
            <a:ext cx="4733274" cy="7500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Sensors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(2D/3D camera, GPS, Gyro,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etc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75856" y="4618470"/>
            <a:ext cx="1872208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E</a:t>
            </a:r>
            <a:r>
              <a:rPr lang="en-US" altLang="ko-KR" dirty="0" smtClean="0">
                <a:solidFill>
                  <a:schemeClr val="tx1"/>
                </a:solidFill>
              </a:rPr>
              <a:t>vent </a:t>
            </a:r>
            <a:r>
              <a:rPr lang="en-US" altLang="ko-KR" dirty="0">
                <a:solidFill>
                  <a:schemeClr val="tx1"/>
                </a:solidFill>
              </a:rPr>
              <a:t>M</a:t>
            </a:r>
            <a:r>
              <a:rPr lang="en-US" altLang="ko-KR" dirty="0" smtClean="0">
                <a:solidFill>
                  <a:schemeClr val="tx1"/>
                </a:solidFill>
              </a:rPr>
              <a:t>apper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275856" y="3930836"/>
            <a:ext cx="1872208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Spatial Mapper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2" name="꺾인 연결선 11"/>
          <p:cNvCxnSpPr>
            <a:stCxn id="6" idx="2"/>
          </p:cNvCxnSpPr>
          <p:nvPr/>
        </p:nvCxnSpPr>
        <p:spPr>
          <a:xfrm rot="5400000">
            <a:off x="3128686" y="2322140"/>
            <a:ext cx="368899" cy="192241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꺾인 연결선 16"/>
          <p:cNvCxnSpPr/>
          <p:nvPr/>
        </p:nvCxnSpPr>
        <p:spPr>
          <a:xfrm rot="16200000" flipH="1">
            <a:off x="2775271" y="3291248"/>
            <a:ext cx="353098" cy="2"/>
          </a:xfrm>
          <a:prstGeom prst="bentConnector3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1745687" y="3749478"/>
            <a:ext cx="1212484" cy="15841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Recognizer/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Tracker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>
            <a:endCxn id="19" idx="0"/>
          </p:cNvCxnSpPr>
          <p:nvPr/>
        </p:nvCxnSpPr>
        <p:spPr>
          <a:xfrm>
            <a:off x="2351929" y="3467796"/>
            <a:ext cx="0" cy="28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endCxn id="8" idx="1"/>
          </p:cNvCxnSpPr>
          <p:nvPr/>
        </p:nvCxnSpPr>
        <p:spPr>
          <a:xfrm>
            <a:off x="2958170" y="4182864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endCxn id="7" idx="1"/>
          </p:cNvCxnSpPr>
          <p:nvPr/>
        </p:nvCxnSpPr>
        <p:spPr>
          <a:xfrm>
            <a:off x="2951820" y="4870498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5473381" y="3754374"/>
            <a:ext cx="1167597" cy="15841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Renderer/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Simulator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5148064" y="4182864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>
            <a:off x="5155695" y="4870498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2336328" y="1880828"/>
            <a:ext cx="0" cy="46805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flipH="1">
            <a:off x="6454387" y="1880828"/>
            <a:ext cx="7289" cy="468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모서리가 둥근 직사각형 46"/>
          <p:cNvSpPr/>
          <p:nvPr/>
        </p:nvSpPr>
        <p:spPr>
          <a:xfrm>
            <a:off x="6927651" y="4114413"/>
            <a:ext cx="936104" cy="86409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Display/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UI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직선 화살표 연결선 49"/>
          <p:cNvCxnSpPr>
            <a:stCxn id="37" idx="3"/>
          </p:cNvCxnSpPr>
          <p:nvPr/>
        </p:nvCxnSpPr>
        <p:spPr>
          <a:xfrm flipV="1">
            <a:off x="6640978" y="4541566"/>
            <a:ext cx="286674" cy="48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/>
          <p:nvPr/>
        </p:nvCxnSpPr>
        <p:spPr>
          <a:xfrm flipV="1">
            <a:off x="7395703" y="1821392"/>
            <a:ext cx="0" cy="22682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/>
          <p:nvPr/>
        </p:nvCxnSpPr>
        <p:spPr>
          <a:xfrm flipH="1" flipV="1">
            <a:off x="3113839" y="4182864"/>
            <a:ext cx="14768" cy="14897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/>
          <p:nvPr/>
        </p:nvCxnSpPr>
        <p:spPr>
          <a:xfrm flipH="1" flipV="1">
            <a:off x="5643583" y="5340790"/>
            <a:ext cx="7384" cy="3443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104320" y="188640"/>
            <a:ext cx="6213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System Framework for representing LAEs in a MAR world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676" y="938691"/>
            <a:ext cx="946531" cy="85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707" y="986569"/>
            <a:ext cx="1737900" cy="89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45686" y="709570"/>
            <a:ext cx="1181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Physical world</a:t>
            </a:r>
            <a:endParaRPr lang="ko-KR" alt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784315" y="654011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User</a:t>
            </a:r>
            <a:endParaRPr lang="ko-KR" altLang="en-US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192" y="938691"/>
            <a:ext cx="1803914" cy="9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순서도: 자기 디스크 28"/>
          <p:cNvSpPr/>
          <p:nvPr/>
        </p:nvSpPr>
        <p:spPr>
          <a:xfrm>
            <a:off x="2546149" y="5633863"/>
            <a:ext cx="3511029" cy="891481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MAR </a:t>
            </a:r>
            <a:r>
              <a:rPr lang="en-US" altLang="ko-KR" sz="1200" dirty="0">
                <a:solidFill>
                  <a:schemeClr val="tx1"/>
                </a:solidFill>
              </a:rPr>
              <a:t>Scene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(spatial scene, events, targets, </a:t>
            </a:r>
            <a:r>
              <a:rPr lang="en-US" altLang="ko-KR" sz="1200" dirty="0" err="1">
                <a:solidFill>
                  <a:schemeClr val="tx1"/>
                </a:solidFill>
              </a:rPr>
              <a:t>etc</a:t>
            </a:r>
            <a:r>
              <a:rPr lang="en-US" altLang="ko-KR" sz="1200" dirty="0">
                <a:solidFill>
                  <a:schemeClr val="tx1"/>
                </a:solidFill>
              </a:rPr>
              <a:t>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4320" y="332656"/>
            <a:ext cx="5918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Live Actor and Entity in a MAR world</a:t>
            </a:r>
            <a:endParaRPr lang="ko-KR" altLang="en-US" sz="28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31" y="2012138"/>
            <a:ext cx="1737900" cy="89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64260"/>
            <a:ext cx="1803914" cy="9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오른쪽 화살표 4"/>
          <p:cNvSpPr/>
          <p:nvPr/>
        </p:nvSpPr>
        <p:spPr>
          <a:xfrm>
            <a:off x="3341170" y="2420866"/>
            <a:ext cx="1152128" cy="170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31267240" descr="EMB00001ff40f2a"/>
          <p:cNvPicPr>
            <a:picLocks noChangeAspect="1" noChangeArrowheads="1"/>
          </p:cNvPicPr>
          <p:nvPr/>
        </p:nvPicPr>
        <p:blipFill>
          <a:blip r:embed="rId4" cstate="print"/>
          <a:srcRect r="54850" b="79960"/>
          <a:stretch>
            <a:fillRect/>
          </a:stretch>
        </p:blipFill>
        <p:spPr bwMode="auto">
          <a:xfrm>
            <a:off x="1411037" y="3086876"/>
            <a:ext cx="1803394" cy="903518"/>
          </a:xfrm>
          <a:prstGeom prst="rect">
            <a:avLst/>
          </a:prstGeom>
          <a:noFill/>
        </p:spPr>
      </p:pic>
      <p:pic>
        <p:nvPicPr>
          <p:cNvPr id="7" name="_x131267240" descr="EMB00001ff40f2a"/>
          <p:cNvPicPr>
            <a:picLocks noChangeAspect="1" noChangeArrowheads="1"/>
          </p:cNvPicPr>
          <p:nvPr/>
        </p:nvPicPr>
        <p:blipFill>
          <a:blip r:embed="rId4" cstate="print"/>
          <a:srcRect l="28038" t="77537" r="25232"/>
          <a:stretch>
            <a:fillRect/>
          </a:stretch>
        </p:blipFill>
        <p:spPr bwMode="auto">
          <a:xfrm>
            <a:off x="4673937" y="3021544"/>
            <a:ext cx="2080228" cy="1012765"/>
          </a:xfrm>
          <a:prstGeom prst="rect">
            <a:avLst/>
          </a:prstGeom>
          <a:noFill/>
        </p:spPr>
      </p:pic>
      <p:sp>
        <p:nvSpPr>
          <p:cNvPr id="8" name="오른쪽 화살표 7"/>
          <p:cNvSpPr/>
          <p:nvPr/>
        </p:nvSpPr>
        <p:spPr>
          <a:xfrm>
            <a:off x="3300456" y="3453566"/>
            <a:ext cx="1152128" cy="170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187624" y="4581127"/>
            <a:ext cx="34432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-How to sense LAEs in real world</a:t>
            </a:r>
          </a:p>
          <a:p>
            <a:r>
              <a:rPr lang="en-US" altLang="ko-KR" dirty="0" smtClean="0"/>
              <a:t>-Need to model </a:t>
            </a:r>
            <a:r>
              <a:rPr lang="en-US" altLang="ko-KR" dirty="0"/>
              <a:t>o</a:t>
            </a:r>
            <a:r>
              <a:rPr lang="en-US" altLang="ko-KR" dirty="0" smtClean="0"/>
              <a:t>bjects for LAEs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497294" y="1404460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In a Real World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4759793" y="1404460"/>
            <a:ext cx="1799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In a MAR World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02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4320" y="332656"/>
            <a:ext cx="8697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Characteristics of Live Actor and Entity in a MAR world</a:t>
            </a:r>
            <a:endParaRPr lang="ko-KR" altLang="en-US" sz="2800" dirty="0"/>
          </a:p>
        </p:txBody>
      </p:sp>
      <p:sp>
        <p:nvSpPr>
          <p:cNvPr id="9" name="직사각형 8"/>
          <p:cNvSpPr/>
          <p:nvPr/>
        </p:nvSpPr>
        <p:spPr>
          <a:xfrm>
            <a:off x="584736" y="1268760"/>
            <a:ext cx="485883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-Sensing LAEs</a:t>
            </a:r>
          </a:p>
          <a:p>
            <a:r>
              <a:rPr lang="en-US" altLang="ko-KR" dirty="0" smtClean="0"/>
              <a:t>-Tracking LAEs</a:t>
            </a:r>
          </a:p>
          <a:p>
            <a:r>
              <a:rPr lang="en-US" altLang="ko-KR" dirty="0" smtClean="0"/>
              <a:t>-Recognizing LAEs</a:t>
            </a:r>
          </a:p>
          <a:p>
            <a:r>
              <a:rPr lang="en-US" altLang="ko-KR" dirty="0" smtClean="0"/>
              <a:t>-Spatial Mapping of LAEs into MAR world</a:t>
            </a:r>
          </a:p>
          <a:p>
            <a:r>
              <a:rPr lang="en-US" altLang="ko-KR" dirty="0" smtClean="0"/>
              <a:t>-Event Mapping between LAEs and MAR world</a:t>
            </a:r>
          </a:p>
        </p:txBody>
      </p:sp>
      <p:sp>
        <p:nvSpPr>
          <p:cNvPr id="4" name="아래쪽 화살표 3"/>
          <p:cNvSpPr/>
          <p:nvPr/>
        </p:nvSpPr>
        <p:spPr>
          <a:xfrm>
            <a:off x="3041195" y="2996952"/>
            <a:ext cx="423686" cy="603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14251" y="3861048"/>
            <a:ext cx="5301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File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Format for representing the live actor and entity</a:t>
            </a:r>
          </a:p>
        </p:txBody>
      </p:sp>
    </p:spTree>
    <p:extLst>
      <p:ext uri="{BB962C8B-B14F-4D97-AF65-F5344CB8AC3E}">
        <p14:creationId xmlns:p14="http://schemas.microsoft.com/office/powerpoint/2010/main" val="18131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4320" y="594266"/>
            <a:ext cx="79339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File Format for Representing Live Actor and Entity</a:t>
            </a:r>
            <a:endParaRPr lang="ko-KR" altLang="en-US" sz="2800" dirty="0"/>
          </a:p>
        </p:txBody>
      </p:sp>
      <p:sp>
        <p:nvSpPr>
          <p:cNvPr id="9" name="직사각형 8"/>
          <p:cNvSpPr/>
          <p:nvPr/>
        </p:nvSpPr>
        <p:spPr>
          <a:xfrm>
            <a:off x="648559" y="1558465"/>
            <a:ext cx="2392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-use X3D file or others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48559" y="1979437"/>
            <a:ext cx="1482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-use HTML5 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648559" y="2524698"/>
            <a:ext cx="5251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-define Object Models for Live Actors and  Entities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48559" y="3172660"/>
            <a:ext cx="6575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-define Motion </a:t>
            </a:r>
            <a:r>
              <a:rPr lang="en-US" altLang="ko-KR" dirty="0"/>
              <a:t>Volume of Live Actors and  </a:t>
            </a:r>
            <a:r>
              <a:rPr lang="en-US" altLang="ko-KR" dirty="0" smtClean="0"/>
              <a:t>Entities in real world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643505" y="3756822"/>
            <a:ext cx="6855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-define Motion </a:t>
            </a:r>
            <a:r>
              <a:rPr lang="en-US" altLang="ko-KR" dirty="0"/>
              <a:t>Volume of Live Actors and  </a:t>
            </a:r>
            <a:r>
              <a:rPr lang="en-US" altLang="ko-KR" dirty="0" smtClean="0"/>
              <a:t>Entities in virtual world 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43505" y="4567107"/>
            <a:ext cx="2513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-define Spatial Mapper 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710520" y="5180936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-define Event Scene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10520" y="5740299"/>
            <a:ext cx="2341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-define Event Mapper</a:t>
            </a:r>
          </a:p>
        </p:txBody>
      </p:sp>
    </p:spTree>
    <p:extLst>
      <p:ext uri="{BB962C8B-B14F-4D97-AF65-F5344CB8AC3E}">
        <p14:creationId xmlns:p14="http://schemas.microsoft.com/office/powerpoint/2010/main" val="31982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97696" y="1336778"/>
            <a:ext cx="8358214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{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 	id		“”    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 	description	“”     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type		  camera     //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SFFloat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fov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	  45.0  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SFInt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[in]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framerate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  20         //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초당 프레임 수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SFImage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[out]	image		  0 0 0   // </a:t>
            </a:r>
            <a:r>
              <a:rPr lang="ko-KR" altLang="en-US" b="1" dirty="0" err="1" smtClean="0">
                <a:latin typeface="HY강B" pitchFamily="18" charset="-127"/>
                <a:ea typeface="HY강B" pitchFamily="18" charset="-127"/>
              </a:rPr>
              <a:t>캡쳐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 이미지 좌표 값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MFString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jointypes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	“”    //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조인트 포지션의 이름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(H-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Anim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MFVector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[out]	values		  0 0 0   //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조인트 포지션 깊이 좌표 값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SFBool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usedChromakeying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false  //</a:t>
            </a:r>
            <a:r>
              <a:rPr lang="ko-KR" altLang="en-US" b="1" dirty="0" err="1" smtClean="0">
                <a:latin typeface="HY강B" pitchFamily="18" charset="-127"/>
                <a:ea typeface="HY강B" pitchFamily="18" charset="-127"/>
              </a:rPr>
              <a:t>크로마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 킹 여부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(true, false)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}</a:t>
            </a: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294585" y="836712"/>
            <a:ext cx="5715040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Sensing Live Actor and Entity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1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25366" y="2004191"/>
            <a:ext cx="7632848" cy="31393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{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 			id		“”     	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		description 	“” 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in,out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]	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	0 0 0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in,out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]                         	endpoint		320 240	0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sensingDevice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“”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}</a:t>
            </a: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714348" y="1714488"/>
            <a:ext cx="5715040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Bounding Box Node for Real World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718307"/>
            <a:ext cx="8229600" cy="714380"/>
          </a:xfrm>
        </p:spPr>
        <p:txBody>
          <a:bodyPr>
            <a:noAutofit/>
          </a:bodyPr>
          <a:lstStyle/>
          <a:p>
            <a:pPr lvl="0"/>
            <a:endParaRPr lang="ko-KR" altLang="en-US" sz="3600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42844" y="2004191"/>
            <a:ext cx="8786874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{</a:t>
            </a: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		id		“”</a:t>
            </a: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			description	“”</a:t>
            </a: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[in, out]		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		  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0 0 0  </a:t>
            </a:r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[in, out]		endpoint		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1 1 1</a:t>
            </a:r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[in]		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	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null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  // </a:t>
            </a:r>
            <a:r>
              <a:rPr lang="ko-KR" altLang="en-US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가상공간 오브젝트 로드</a:t>
            </a:r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[out]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vsStartpoint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          0 0 0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[out]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vsEndpoint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           1 1 1</a:t>
            </a:r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}</a:t>
            </a:r>
          </a:p>
          <a:p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42844" y="1785926"/>
            <a:ext cx="592935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Bounding Box Node for Virtual World</a:t>
            </a:r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643998" cy="714380"/>
          </a:xfrm>
        </p:spPr>
        <p:txBody>
          <a:bodyPr>
            <a:noAutofit/>
          </a:bodyPr>
          <a:lstStyle/>
          <a:p>
            <a:pPr lvl="0"/>
            <a:endParaRPr lang="ko-KR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691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31931</TotalTime>
  <Words>1208</Words>
  <Application>Microsoft Office PowerPoint</Application>
  <PresentationFormat>화면 슬라이드 쇼(4:3)</PresentationFormat>
  <Paragraphs>180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흐름</vt:lpstr>
      <vt:lpstr>File Format for Representing Live Actor and Entity in MAR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com</dc:creator>
  <cp:lastModifiedBy>Windows 사용자</cp:lastModifiedBy>
  <cp:revision>775</cp:revision>
  <dcterms:created xsi:type="dcterms:W3CDTF">2012-05-28T11:34:20Z</dcterms:created>
  <dcterms:modified xsi:type="dcterms:W3CDTF">2015-08-24T13:22:20Z</dcterms:modified>
</cp:coreProperties>
</file>