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396" r:id="rId3"/>
    <p:sldId id="397" r:id="rId4"/>
    <p:sldId id="398" r:id="rId5"/>
    <p:sldId id="400" r:id="rId6"/>
    <p:sldId id="399" r:id="rId7"/>
    <p:sldId id="40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08" autoAdjust="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20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402E-DEFF-40C0-88B9-F4652F6CB556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DD652-4A04-48C9-A6CA-9B50C5568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18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652-4A04-48C9-A6CA-9B50C556829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1D75A-5F66-4B8C-899A-D6C6D53624D2}" type="datetimeFigureOut">
              <a:rPr lang="ko-KR" altLang="en-US" smtClean="0"/>
              <a:pPr/>
              <a:t>2015-08-24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dirty="0" smtClean="0"/>
              <a:t>Object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Model for Live Actor and Entity in a MAR world</a:t>
            </a:r>
            <a:endParaRPr lang="en-US" altLang="ko-KR" sz="48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7161410" cy="2808312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dirty="0" smtClean="0">
                <a:latin typeface="HY강B" pitchFamily="18" charset="-127"/>
                <a:ea typeface="HY강B" pitchFamily="18" charset="-127"/>
              </a:rPr>
              <a:t>Kwan-Hee Yoo</a:t>
            </a:r>
          </a:p>
          <a:p>
            <a:pPr algn="ctr"/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ISO/IEC JTC 1 SC24 WG9 Meeting</a:t>
            </a: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2015. </a:t>
            </a:r>
            <a:r>
              <a:rPr lang="en-US" altLang="ko-KR" dirty="0">
                <a:latin typeface="HY강B" pitchFamily="18" charset="-127"/>
                <a:ea typeface="HY강B" pitchFamily="18" charset="-127"/>
              </a:rPr>
              <a:t>8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24</a:t>
            </a: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Chungbuk National University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1475" y="1836738"/>
            <a:ext cx="8364538" cy="3213100"/>
            <a:chOff x="234" y="1157"/>
            <a:chExt cx="5269" cy="2024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234" y="1157"/>
              <a:ext cx="5269" cy="2024"/>
              <a:chOff x="234" y="1157"/>
              <a:chExt cx="5269" cy="2024"/>
            </a:xfrm>
          </p:grpSpPr>
          <p:sp>
            <p:nvSpPr>
              <p:cNvPr id="5128" name="Text Box 84"/>
              <p:cNvSpPr txBox="1">
                <a:spLocks noChangeArrowheads="1"/>
              </p:cNvSpPr>
              <p:nvPr/>
            </p:nvSpPr>
            <p:spPr bwMode="auto">
              <a:xfrm>
                <a:off x="530" y="2969"/>
                <a:ext cx="433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latinLnBrk="1"/>
                <a:r>
                  <a:rPr kumimoji="1" lang="en-US" altLang="ko-KR" sz="1600">
                    <a:ea typeface="HY헤드라인M" pitchFamily="18" charset="-127"/>
                  </a:rPr>
                  <a:t>[Paul Milgram’s Reality-Virtuality Continuum (1994)]</a:t>
                </a:r>
              </a:p>
            </p:txBody>
          </p:sp>
          <p:pic>
            <p:nvPicPr>
              <p:cNvPr id="5129" name="Picture 86" descr="nakaohom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14" y="2038"/>
                <a:ext cx="635" cy="895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0" name="Line 87"/>
              <p:cNvSpPr>
                <a:spLocks noChangeShapeType="1"/>
              </p:cNvSpPr>
              <p:nvPr/>
            </p:nvSpPr>
            <p:spPr bwMode="auto">
              <a:xfrm>
                <a:off x="747" y="1502"/>
                <a:ext cx="403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1" name="Line 88"/>
              <p:cNvSpPr>
                <a:spLocks noChangeShapeType="1"/>
              </p:cNvSpPr>
              <p:nvPr/>
            </p:nvSpPr>
            <p:spPr bwMode="auto">
              <a:xfrm>
                <a:off x="747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2" name="Line 89"/>
              <p:cNvSpPr>
                <a:spLocks noChangeShapeType="1"/>
              </p:cNvSpPr>
              <p:nvPr/>
            </p:nvSpPr>
            <p:spPr bwMode="auto">
              <a:xfrm>
                <a:off x="4786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3" name="Text Box 90"/>
              <p:cNvSpPr txBox="1">
                <a:spLocks noChangeArrowheads="1"/>
              </p:cNvSpPr>
              <p:nvPr/>
            </p:nvSpPr>
            <p:spPr bwMode="auto">
              <a:xfrm>
                <a:off x="4287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sp>
            <p:nvSpPr>
              <p:cNvPr id="5134" name="Text Box 91"/>
              <p:cNvSpPr txBox="1">
                <a:spLocks noChangeArrowheads="1"/>
              </p:cNvSpPr>
              <p:nvPr/>
            </p:nvSpPr>
            <p:spPr bwMode="auto">
              <a:xfrm>
                <a:off x="248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grpSp>
            <p:nvGrpSpPr>
              <p:cNvPr id="4" name="Group 92"/>
              <p:cNvGrpSpPr>
                <a:grpSpLocks/>
              </p:cNvGrpSpPr>
              <p:nvPr/>
            </p:nvGrpSpPr>
            <p:grpSpPr bwMode="auto">
              <a:xfrm>
                <a:off x="1140" y="1157"/>
                <a:ext cx="3154" cy="231"/>
                <a:chOff x="1473" y="2452"/>
                <a:chExt cx="2785" cy="204"/>
              </a:xfrm>
            </p:grpSpPr>
            <p:sp>
              <p:nvSpPr>
                <p:cNvPr id="514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389" y="2452"/>
                  <a:ext cx="956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latinLnBrk="1"/>
                  <a:r>
                    <a:rPr kumimoji="1" lang="en-US" altLang="ko-KR" sz="1800">
                      <a:ea typeface="HY헤드라인M" pitchFamily="18" charset="-127"/>
                    </a:rPr>
                    <a:t>Mixed Reality</a:t>
                  </a:r>
                </a:p>
              </p:txBody>
            </p:sp>
            <p:grpSp>
              <p:nvGrpSpPr>
                <p:cNvPr id="5" name="Group 94"/>
                <p:cNvGrpSpPr>
                  <a:grpSpLocks/>
                </p:cNvGrpSpPr>
                <p:nvPr/>
              </p:nvGrpSpPr>
              <p:grpSpPr bwMode="auto">
                <a:xfrm>
                  <a:off x="1473" y="2577"/>
                  <a:ext cx="872" cy="79"/>
                  <a:chOff x="1522" y="2577"/>
                  <a:chExt cx="872" cy="79"/>
                </a:xfrm>
              </p:grpSpPr>
              <p:sp>
                <p:nvSpPr>
                  <p:cNvPr id="514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22" y="2577"/>
                    <a:ext cx="8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9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522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6" name="Group 97"/>
                <p:cNvGrpSpPr>
                  <a:grpSpLocks/>
                </p:cNvGrpSpPr>
                <p:nvPr/>
              </p:nvGrpSpPr>
              <p:grpSpPr bwMode="auto">
                <a:xfrm>
                  <a:off x="3387" y="2577"/>
                  <a:ext cx="871" cy="79"/>
                  <a:chOff x="3345" y="2577"/>
                  <a:chExt cx="871" cy="79"/>
                </a:xfrm>
              </p:grpSpPr>
              <p:sp>
                <p:nvSpPr>
                  <p:cNvPr id="5146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3345" y="2577"/>
                    <a:ext cx="87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7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4216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  <p:sp>
            <p:nvSpPr>
              <p:cNvPr id="5136" name="Text Box 100"/>
              <p:cNvSpPr txBox="1">
                <a:spLocks noChangeArrowheads="1"/>
              </p:cNvSpPr>
              <p:nvPr/>
            </p:nvSpPr>
            <p:spPr bwMode="auto">
              <a:xfrm>
                <a:off x="1557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Reality</a:t>
                </a:r>
              </a:p>
            </p:txBody>
          </p:sp>
          <p:sp>
            <p:nvSpPr>
              <p:cNvPr id="5137" name="Text Box 101"/>
              <p:cNvSpPr txBox="1">
                <a:spLocks noChangeArrowheads="1"/>
              </p:cNvSpPr>
              <p:nvPr/>
            </p:nvSpPr>
            <p:spPr bwMode="auto">
              <a:xfrm>
                <a:off x="2904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Virtuality</a:t>
                </a:r>
              </a:p>
            </p:txBody>
          </p:sp>
          <p:grpSp>
            <p:nvGrpSpPr>
              <p:cNvPr id="7" name="Group 103"/>
              <p:cNvGrpSpPr>
                <a:grpSpLocks/>
              </p:cNvGrpSpPr>
              <p:nvPr/>
            </p:nvGrpSpPr>
            <p:grpSpPr bwMode="auto">
              <a:xfrm>
                <a:off x="4170" y="2038"/>
                <a:ext cx="1333" cy="903"/>
                <a:chOff x="4148" y="3055"/>
                <a:chExt cx="1177" cy="797"/>
              </a:xfrm>
            </p:grpSpPr>
            <p:pic>
              <p:nvPicPr>
                <p:cNvPr id="5141" name="Picture 10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148" y="3055"/>
                  <a:ext cx="873" cy="6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2" name="Picture 105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63" y="3362"/>
                  <a:ext cx="662" cy="4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5139" name="Picture 1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4" y="2040"/>
                <a:ext cx="1172" cy="8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5140" name="Picture 10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89" y="2031"/>
                <a:ext cx="1151" cy="89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sp>
          <p:nvSpPr>
            <p:cNvPr id="5126" name="Text Box 30"/>
            <p:cNvSpPr txBox="1">
              <a:spLocks noChangeArrowheads="1"/>
            </p:cNvSpPr>
            <p:nvPr/>
          </p:nvSpPr>
          <p:spPr bwMode="auto">
            <a:xfrm>
              <a:off x="1770" y="2756"/>
              <a:ext cx="51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HITLab</a:t>
              </a:r>
            </a:p>
          </p:txBody>
        </p:sp>
        <p:sp>
          <p:nvSpPr>
            <p:cNvPr id="5127" name="Text Box 31"/>
            <p:cNvSpPr txBox="1">
              <a:spLocks noChangeArrowheads="1"/>
            </p:cNvSpPr>
            <p:nvPr/>
          </p:nvSpPr>
          <p:spPr bwMode="auto">
            <a:xfrm>
              <a:off x="3583" y="2750"/>
              <a:ext cx="34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KBS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59635" y="1426028"/>
            <a:ext cx="4112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Augmented Reality Continuum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9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21171" y="2114853"/>
            <a:ext cx="6637677" cy="4528581"/>
          </a:xfrm>
          <a:prstGeom prst="rect">
            <a:avLst/>
          </a:prstGeom>
          <a:solidFill>
            <a:schemeClr val="accent6">
              <a:lumMod val="40000"/>
              <a:lumOff val="6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07704" y="2348878"/>
            <a:ext cx="4733274" cy="7500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Sensors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(2D/3D camera, GPS, Gyro,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etc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75856" y="4618470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vent </a:t>
            </a:r>
            <a:r>
              <a:rPr lang="en-US" altLang="ko-KR" dirty="0">
                <a:solidFill>
                  <a:schemeClr val="tx1"/>
                </a:solidFill>
              </a:rPr>
              <a:t>M</a:t>
            </a:r>
            <a:r>
              <a:rPr lang="en-US" altLang="ko-KR" dirty="0" smtClean="0">
                <a:solidFill>
                  <a:schemeClr val="tx1"/>
                </a:solidFill>
              </a:rPr>
              <a:t>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75856" y="3930836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Spatial Mapper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2" name="꺾인 연결선 11"/>
          <p:cNvCxnSpPr>
            <a:stCxn id="6" idx="2"/>
          </p:cNvCxnSpPr>
          <p:nvPr/>
        </p:nvCxnSpPr>
        <p:spPr>
          <a:xfrm rot="5400000">
            <a:off x="3128686" y="2322140"/>
            <a:ext cx="368899" cy="192241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꺾인 연결선 16"/>
          <p:cNvCxnSpPr/>
          <p:nvPr/>
        </p:nvCxnSpPr>
        <p:spPr>
          <a:xfrm rot="16200000" flipH="1">
            <a:off x="2775271" y="3291248"/>
            <a:ext cx="353098" cy="2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1745687" y="3749478"/>
            <a:ext cx="1212484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Recognizer/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Tracker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endCxn id="19" idx="0"/>
          </p:cNvCxnSpPr>
          <p:nvPr/>
        </p:nvCxnSpPr>
        <p:spPr>
          <a:xfrm>
            <a:off x="2351929" y="3467796"/>
            <a:ext cx="0" cy="28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endCxn id="8" idx="1"/>
          </p:cNvCxnSpPr>
          <p:nvPr/>
        </p:nvCxnSpPr>
        <p:spPr>
          <a:xfrm>
            <a:off x="2958170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endCxn id="7" idx="1"/>
          </p:cNvCxnSpPr>
          <p:nvPr/>
        </p:nvCxnSpPr>
        <p:spPr>
          <a:xfrm>
            <a:off x="2951820" y="487049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5473381" y="3754374"/>
            <a:ext cx="1167597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Renderer/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Simulator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5148064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5155695" y="4870498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336328" y="1880828"/>
            <a:ext cx="0" cy="46805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6454387" y="1880828"/>
            <a:ext cx="7289" cy="468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모서리가 둥근 직사각형 46"/>
          <p:cNvSpPr/>
          <p:nvPr/>
        </p:nvSpPr>
        <p:spPr>
          <a:xfrm>
            <a:off x="6927651" y="4114413"/>
            <a:ext cx="936104" cy="86409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Display/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UI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직선 화살표 연결선 49"/>
          <p:cNvCxnSpPr>
            <a:stCxn id="37" idx="3"/>
          </p:cNvCxnSpPr>
          <p:nvPr/>
        </p:nvCxnSpPr>
        <p:spPr>
          <a:xfrm flipV="1">
            <a:off x="6640978" y="4541566"/>
            <a:ext cx="286674" cy="48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flipV="1">
            <a:off x="7395703" y="1821392"/>
            <a:ext cx="0" cy="22682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flipH="1" flipV="1">
            <a:off x="3113839" y="4182864"/>
            <a:ext cx="14768" cy="1489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flipH="1" flipV="1">
            <a:off x="5643583" y="5340790"/>
            <a:ext cx="7384" cy="3443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04320" y="188640"/>
            <a:ext cx="621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System Framework for representing LAEs in a MAR world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676" y="938691"/>
            <a:ext cx="946531" cy="85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07" y="986569"/>
            <a:ext cx="1737900" cy="8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45686" y="709570"/>
            <a:ext cx="1181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Physical world</a:t>
            </a:r>
            <a:endParaRPr lang="ko-KR" alt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84315" y="654011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User</a:t>
            </a:r>
            <a:endParaRPr lang="ko-KR" alt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192" y="938691"/>
            <a:ext cx="1803914" cy="9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순서도: 자기 디스크 28"/>
          <p:cNvSpPr/>
          <p:nvPr/>
        </p:nvSpPr>
        <p:spPr>
          <a:xfrm>
            <a:off x="2546149" y="5633863"/>
            <a:ext cx="3511029" cy="891481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MAR </a:t>
            </a:r>
            <a:r>
              <a:rPr lang="en-US" altLang="ko-KR" sz="1200" dirty="0">
                <a:solidFill>
                  <a:schemeClr val="tx1"/>
                </a:solidFill>
              </a:rPr>
              <a:t>Scene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(spatial scene, events, targets, </a:t>
            </a:r>
            <a:r>
              <a:rPr lang="en-US" altLang="ko-KR" sz="1200" dirty="0" err="1">
                <a:solidFill>
                  <a:schemeClr val="tx1"/>
                </a:solidFill>
              </a:rPr>
              <a:t>etc</a:t>
            </a:r>
            <a:r>
              <a:rPr lang="en-US" altLang="ko-KR" sz="1200" dirty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5918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Live Actor and Entity in a MAR world</a:t>
            </a:r>
            <a:endParaRPr lang="ko-KR" altLang="en-US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31" y="2012138"/>
            <a:ext cx="1737900" cy="8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64260"/>
            <a:ext cx="1803914" cy="9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오른쪽 화살표 4"/>
          <p:cNvSpPr/>
          <p:nvPr/>
        </p:nvSpPr>
        <p:spPr>
          <a:xfrm>
            <a:off x="3341170" y="2420866"/>
            <a:ext cx="1152128" cy="170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_x131267240" descr="EMB00001ff40f2a"/>
          <p:cNvPicPr>
            <a:picLocks noChangeAspect="1" noChangeArrowheads="1"/>
          </p:cNvPicPr>
          <p:nvPr/>
        </p:nvPicPr>
        <p:blipFill>
          <a:blip r:embed="rId4" cstate="print"/>
          <a:srcRect r="54850" b="79960"/>
          <a:stretch>
            <a:fillRect/>
          </a:stretch>
        </p:blipFill>
        <p:spPr bwMode="auto">
          <a:xfrm>
            <a:off x="1411037" y="3086876"/>
            <a:ext cx="1803394" cy="903518"/>
          </a:xfrm>
          <a:prstGeom prst="rect">
            <a:avLst/>
          </a:prstGeom>
          <a:noFill/>
        </p:spPr>
      </p:pic>
      <p:pic>
        <p:nvPicPr>
          <p:cNvPr id="7" name="_x131267240" descr="EMB00001ff40f2a"/>
          <p:cNvPicPr>
            <a:picLocks noChangeAspect="1" noChangeArrowheads="1"/>
          </p:cNvPicPr>
          <p:nvPr/>
        </p:nvPicPr>
        <p:blipFill>
          <a:blip r:embed="rId4" cstate="print"/>
          <a:srcRect l="28038" t="77537" r="25232"/>
          <a:stretch>
            <a:fillRect/>
          </a:stretch>
        </p:blipFill>
        <p:spPr bwMode="auto">
          <a:xfrm>
            <a:off x="4673937" y="3021544"/>
            <a:ext cx="2080228" cy="1012765"/>
          </a:xfrm>
          <a:prstGeom prst="rect">
            <a:avLst/>
          </a:prstGeom>
          <a:noFill/>
        </p:spPr>
      </p:pic>
      <p:sp>
        <p:nvSpPr>
          <p:cNvPr id="8" name="오른쪽 화살표 7"/>
          <p:cNvSpPr/>
          <p:nvPr/>
        </p:nvSpPr>
        <p:spPr>
          <a:xfrm>
            <a:off x="3300456" y="3453566"/>
            <a:ext cx="1152128" cy="170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187624" y="4581127"/>
            <a:ext cx="3443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-How to sense LAEs in real world</a:t>
            </a:r>
          </a:p>
          <a:p>
            <a:r>
              <a:rPr lang="en-US" altLang="ko-KR" dirty="0" smtClean="0"/>
              <a:t>-Need to model </a:t>
            </a:r>
            <a:r>
              <a:rPr lang="en-US" altLang="ko-KR" dirty="0"/>
              <a:t>o</a:t>
            </a:r>
            <a:r>
              <a:rPr lang="en-US" altLang="ko-KR" dirty="0" smtClean="0"/>
              <a:t>bjects for LAEs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497294" y="1404460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In a Real World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759793" y="1404460"/>
            <a:ext cx="1799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In a MAR World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02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8697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Characteristics of Live Actor and Entity in a MAR world</a:t>
            </a:r>
            <a:endParaRPr lang="ko-KR" altLang="en-US" sz="2800" dirty="0"/>
          </a:p>
        </p:txBody>
      </p:sp>
      <p:sp>
        <p:nvSpPr>
          <p:cNvPr id="9" name="직사각형 8"/>
          <p:cNvSpPr/>
          <p:nvPr/>
        </p:nvSpPr>
        <p:spPr>
          <a:xfrm>
            <a:off x="611560" y="1000474"/>
            <a:ext cx="7938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-A LAE should be extracted from an image captured by a camera in a real world</a:t>
            </a:r>
          </a:p>
        </p:txBody>
      </p:sp>
      <p:pic>
        <p:nvPicPr>
          <p:cNvPr id="12" name="_x131267240" descr="EMB00001ff40f2a"/>
          <p:cNvPicPr>
            <a:picLocks noChangeAspect="1" noChangeArrowheads="1"/>
          </p:cNvPicPr>
          <p:nvPr/>
        </p:nvPicPr>
        <p:blipFill>
          <a:blip r:embed="rId2" cstate="print"/>
          <a:srcRect r="54850" b="79960"/>
          <a:stretch>
            <a:fillRect/>
          </a:stretch>
        </p:blipFill>
        <p:spPr bwMode="auto">
          <a:xfrm>
            <a:off x="1712873" y="1510119"/>
            <a:ext cx="1803394" cy="903518"/>
          </a:xfrm>
          <a:prstGeom prst="rect">
            <a:avLst/>
          </a:prstGeom>
          <a:noFill/>
        </p:spPr>
      </p:pic>
      <p:sp>
        <p:nvSpPr>
          <p:cNvPr id="13" name="직사각형 12"/>
          <p:cNvSpPr/>
          <p:nvPr/>
        </p:nvSpPr>
        <p:spPr>
          <a:xfrm>
            <a:off x="679889" y="3958391"/>
            <a:ext cx="8146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-</a:t>
            </a:r>
            <a:r>
              <a:rPr lang="en-US" altLang="ko-KR" dirty="0" smtClean="0"/>
              <a:t>The extracted LAE can be moved freely in a MAR world through Spatial mapper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and also can be used to control its event.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807354" y="1510119"/>
            <a:ext cx="2595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/>
              <a:t>2D </a:t>
            </a:r>
            <a:r>
              <a:rPr lang="en-GB" altLang="ko-KR" dirty="0" err="1"/>
              <a:t>chromakeying</a:t>
            </a:r>
            <a:r>
              <a:rPr lang="en-GB" altLang="ko-KR" dirty="0"/>
              <a:t> image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17129" y="3022287"/>
            <a:ext cx="1351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 smtClean="0"/>
              <a:t>3D skeleton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889" y="2683078"/>
            <a:ext cx="1780134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아래쪽 화살표 3"/>
          <p:cNvSpPr/>
          <p:nvPr/>
        </p:nvSpPr>
        <p:spPr>
          <a:xfrm>
            <a:off x="4017129" y="4797152"/>
            <a:ext cx="423686" cy="603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249814" y="5575003"/>
            <a:ext cx="5924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Modeling objects for representing the live actor and entity</a:t>
            </a:r>
          </a:p>
        </p:txBody>
      </p:sp>
    </p:spTree>
    <p:extLst>
      <p:ext uri="{BB962C8B-B14F-4D97-AF65-F5344CB8AC3E}">
        <p14:creationId xmlns:p14="http://schemas.microsoft.com/office/powerpoint/2010/main" val="18131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4906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Consider Live Actor and Entity</a:t>
            </a:r>
            <a:endParaRPr lang="ko-KR" altLang="en-US" sz="2800" dirty="0"/>
          </a:p>
        </p:txBody>
      </p:sp>
      <p:sp>
        <p:nvSpPr>
          <p:cNvPr id="9" name="직사각형 8"/>
          <p:cNvSpPr/>
          <p:nvPr/>
        </p:nvSpPr>
        <p:spPr>
          <a:xfrm>
            <a:off x="611560" y="1000474"/>
            <a:ext cx="5934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-represent live actor and entity as </a:t>
            </a:r>
            <a:r>
              <a:rPr lang="en-GB" altLang="ko-KR" dirty="0" smtClean="0"/>
              <a:t>2D </a:t>
            </a:r>
            <a:r>
              <a:rPr lang="en-GB" altLang="ko-KR" dirty="0" err="1"/>
              <a:t>chromakeying</a:t>
            </a:r>
            <a:r>
              <a:rPr lang="en-GB" altLang="ko-KR" dirty="0"/>
              <a:t> </a:t>
            </a:r>
            <a:r>
              <a:rPr lang="en-GB" altLang="ko-KR" dirty="0" smtClean="0"/>
              <a:t>image</a:t>
            </a:r>
            <a:r>
              <a:rPr lang="en-US" altLang="ko-KR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123" y="4900612"/>
            <a:ext cx="1780134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657070" y="1369806"/>
            <a:ext cx="4115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-represent a single live actor and entity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57070" y="3599724"/>
            <a:ext cx="4823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-represent 3D skeleton for live actor and entity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668195" y="1739138"/>
            <a:ext cx="5459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-texture mapping  data over 3D virtual human object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563" y="2108470"/>
            <a:ext cx="2628671" cy="134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257" y="2118973"/>
            <a:ext cx="1359149" cy="133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18973"/>
            <a:ext cx="1181100" cy="134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4631502"/>
            <a:ext cx="56483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직사각형 20"/>
          <p:cNvSpPr/>
          <p:nvPr/>
        </p:nvSpPr>
        <p:spPr>
          <a:xfrm>
            <a:off x="668195" y="3983943"/>
            <a:ext cx="4779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-motion control of 3D virtual human object by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the extracted skeleton  </a:t>
            </a:r>
          </a:p>
        </p:txBody>
      </p:sp>
    </p:spTree>
    <p:extLst>
      <p:ext uri="{BB962C8B-B14F-4D97-AF65-F5344CB8AC3E}">
        <p14:creationId xmlns:p14="http://schemas.microsoft.com/office/powerpoint/2010/main" val="14622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4320" y="332656"/>
            <a:ext cx="6215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dirty="0" smtClean="0"/>
              <a:t>Characteristics of Live </a:t>
            </a:r>
            <a:r>
              <a:rPr lang="en-US" altLang="ko-KR" sz="2800" dirty="0" smtClean="0"/>
              <a:t>Actor and Entity</a:t>
            </a:r>
            <a:endParaRPr lang="ko-KR" altLang="en-US" sz="2800" dirty="0"/>
          </a:p>
        </p:txBody>
      </p:sp>
      <p:sp>
        <p:nvSpPr>
          <p:cNvPr id="9" name="직사각형 8"/>
          <p:cNvSpPr/>
          <p:nvPr/>
        </p:nvSpPr>
        <p:spPr>
          <a:xfrm>
            <a:off x="611560" y="1124744"/>
            <a:ext cx="504317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-Types for representing live actor and entity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2d </a:t>
            </a:r>
            <a:r>
              <a:rPr lang="en-US" altLang="ko-KR" dirty="0" err="1" smtClean="0"/>
              <a:t>chromakeying</a:t>
            </a:r>
            <a:r>
              <a:rPr lang="en-US" altLang="ko-KR" dirty="0" smtClean="0"/>
              <a:t> image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3D human object with 2d </a:t>
            </a:r>
            <a:r>
              <a:rPr lang="en-US" altLang="ko-KR" dirty="0" err="1"/>
              <a:t>chromakeying</a:t>
            </a:r>
            <a:r>
              <a:rPr lang="en-US" altLang="ko-KR" dirty="0"/>
              <a:t> </a:t>
            </a:r>
            <a:r>
              <a:rPr lang="en-US" altLang="ko-KR" dirty="0" smtClean="0"/>
              <a:t>image</a:t>
            </a:r>
            <a:endParaRPr lang="en-US" altLang="ko-KR" dirty="0"/>
          </a:p>
          <a:p>
            <a:r>
              <a:rPr lang="en-US" altLang="ko-KR" dirty="0" smtClean="0"/>
              <a:t>  : 3D skeleton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-Motion of live actor and entity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location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</a:t>
            </a:r>
            <a:r>
              <a:rPr lang="en-US" altLang="ko-KR" dirty="0" smtClean="0"/>
              <a:t>direction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calibration control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-Events activated by </a:t>
            </a:r>
            <a:r>
              <a:rPr lang="en-US" altLang="ko-KR" dirty="0"/>
              <a:t>live actor and </a:t>
            </a:r>
            <a:r>
              <a:rPr lang="en-US" altLang="ko-KR" dirty="0" smtClean="0"/>
              <a:t>entity</a:t>
            </a:r>
            <a:endParaRPr lang="en-US" altLang="ko-KR" dirty="0"/>
          </a:p>
          <a:p>
            <a:r>
              <a:rPr lang="en-US" altLang="ko-KR" dirty="0"/>
              <a:t>  </a:t>
            </a:r>
            <a:r>
              <a:rPr lang="en-US" altLang="ko-KR" dirty="0" smtClean="0"/>
              <a:t>: types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: outputs</a:t>
            </a:r>
          </a:p>
        </p:txBody>
      </p:sp>
    </p:spTree>
    <p:extLst>
      <p:ext uri="{BB962C8B-B14F-4D97-AF65-F5344CB8AC3E}">
        <p14:creationId xmlns:p14="http://schemas.microsoft.com/office/powerpoint/2010/main" val="1420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31829</TotalTime>
  <Words>315</Words>
  <Application>Microsoft Office PowerPoint</Application>
  <PresentationFormat>화면 슬라이드 쇼(4:3)</PresentationFormat>
  <Paragraphs>69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흐름</vt:lpstr>
      <vt:lpstr>Object Model for Live Actor and Entity in a MAR world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Windows 사용자</cp:lastModifiedBy>
  <cp:revision>772</cp:revision>
  <dcterms:created xsi:type="dcterms:W3CDTF">2012-05-28T11:34:20Z</dcterms:created>
  <dcterms:modified xsi:type="dcterms:W3CDTF">2015-08-24T13:28:39Z</dcterms:modified>
</cp:coreProperties>
</file>