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7" r:id="rId2"/>
    <p:sldId id="396" r:id="rId3"/>
    <p:sldId id="397" r:id="rId4"/>
    <p:sldId id="331" r:id="rId5"/>
    <p:sldId id="337" r:id="rId6"/>
    <p:sldId id="343" r:id="rId7"/>
    <p:sldId id="345" r:id="rId8"/>
    <p:sldId id="376" r:id="rId9"/>
    <p:sldId id="394" r:id="rId10"/>
    <p:sldId id="372" r:id="rId11"/>
    <p:sldId id="386" r:id="rId12"/>
    <p:sldId id="357" r:id="rId13"/>
    <p:sldId id="358" r:id="rId14"/>
    <p:sldId id="383" r:id="rId1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08" autoAdjust="0"/>
  </p:normalViewPr>
  <p:slideViewPr>
    <p:cSldViewPr>
      <p:cViewPr varScale="1">
        <p:scale>
          <a:sx n="65" d="100"/>
          <a:sy n="6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20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5402E-DEFF-40C0-88B9-F4652F6CB556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DD652-4A04-48C9-A6CA-9B50C556829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18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DD652-4A04-48C9-A6CA-9B50C556829B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31D75A-5F66-4B8C-899A-D6C6D53624D2}" type="datetimeFigureOut">
              <a:rPr lang="ko-KR" altLang="en-US" smtClean="0"/>
              <a:pPr/>
              <a:t>2015-07-09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E9C2A6-3065-403F-BE23-5E3198E04EE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en-US" altLang="ko-KR" sz="4800" dirty="0" smtClean="0"/>
              <a:t>File Format for MAR Live Actor and Entity Representation</a:t>
            </a:r>
            <a:endParaRPr lang="en-US" altLang="ko-KR" sz="4800" dirty="0"/>
          </a:p>
        </p:txBody>
      </p:sp>
      <p:sp>
        <p:nvSpPr>
          <p:cNvPr id="4" name="부제목 3"/>
          <p:cNvSpPr>
            <a:spLocks noGrp="1"/>
          </p:cNvSpPr>
          <p:nvPr>
            <p:ph type="subTitle" idx="1"/>
          </p:nvPr>
        </p:nvSpPr>
        <p:spPr>
          <a:xfrm>
            <a:off x="1547664" y="3501008"/>
            <a:ext cx="7161410" cy="2808312"/>
          </a:xfrm>
        </p:spPr>
        <p:txBody>
          <a:bodyPr>
            <a:normAutofit/>
          </a:bodyPr>
          <a:lstStyle/>
          <a:p>
            <a:pPr algn="ctr"/>
            <a:r>
              <a:rPr lang="en-US" altLang="ko-KR" sz="4000" dirty="0" smtClean="0">
                <a:latin typeface="HY강B" pitchFamily="18" charset="-127"/>
                <a:ea typeface="HY강B" pitchFamily="18" charset="-127"/>
              </a:rPr>
              <a:t>Kwan-Hee Yoo</a:t>
            </a:r>
          </a:p>
          <a:p>
            <a:pPr algn="ctr"/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algn="ctr"/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ISO/IEC JTC 1 SC24 WG9 Meeting</a:t>
            </a:r>
          </a:p>
          <a:p>
            <a:pPr algn="ctr"/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2015. </a:t>
            </a:r>
            <a:r>
              <a:rPr lang="en-US" altLang="ko-KR" dirty="0">
                <a:latin typeface="HY강B" pitchFamily="18" charset="-127"/>
                <a:ea typeface="HY강B" pitchFamily="18" charset="-127"/>
              </a:rPr>
              <a:t>7</a:t>
            </a:r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. </a:t>
            </a:r>
            <a:r>
              <a:rPr lang="en-US" altLang="ko-KR" dirty="0">
                <a:latin typeface="HY강B" pitchFamily="18" charset="-127"/>
                <a:ea typeface="HY강B" pitchFamily="18" charset="-127"/>
              </a:rPr>
              <a:t>9</a:t>
            </a:r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pPr algn="ctr"/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Chungbuk National University</a:t>
            </a:r>
            <a:endParaRPr lang="ko-KR" altLang="en-US" dirty="0">
              <a:latin typeface="HY강B" pitchFamily="18" charset="-127"/>
              <a:ea typeface="HY강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348014" y="1437880"/>
            <a:ext cx="8367390" cy="4727424"/>
          </a:xfrm>
          <a:prstGeom prst="rect">
            <a:avLst/>
          </a:prstGeom>
          <a:gradFill rotWithShape="0">
            <a:gsLst>
              <a:gs pos="0">
                <a:srgbClr val="FDFDFD"/>
              </a:gs>
              <a:gs pos="100000">
                <a:srgbClr val="C9C5C4"/>
              </a:gs>
            </a:gsLst>
            <a:lin ang="5400000" scaled="1"/>
          </a:gradFill>
          <a:ln w="12700">
            <a:solidFill>
              <a:srgbClr val="B2B2B2"/>
            </a:solidFill>
            <a:miter lim="800000"/>
            <a:headEnd/>
            <a:tailEnd/>
          </a:ln>
          <a:effectLst>
            <a:outerShdw dist="53882" dir="2700000" algn="ctr" rotWithShape="0">
              <a:srgbClr val="000000">
                <a:alpha val="30000"/>
              </a:srgbClr>
            </a:outerShdw>
          </a:effectLst>
        </p:spPr>
        <p:txBody>
          <a:bodyPr wrap="none" lIns="0" tIns="49873" rIns="0" bIns="49873" anchor="ctr"/>
          <a:lstStyle/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r>
              <a:rPr lang="ko-KR" altLang="en-US" sz="1300" b="1" dirty="0" smtClean="0"/>
              <a:t> </a:t>
            </a:r>
            <a:r>
              <a:rPr lang="en-US" altLang="ko-KR" sz="1300" b="1" dirty="0" smtClean="0"/>
              <a:t>Event Class :  camera, object, AR content which can be interacted by event of real human character</a:t>
            </a:r>
          </a:p>
          <a:p>
            <a:pPr marL="180975">
              <a:lnSpc>
                <a:spcPct val="150000"/>
              </a:lnSpc>
              <a:buFontTx/>
              <a:buChar char="•"/>
            </a:pPr>
            <a:r>
              <a:rPr lang="ko-KR" altLang="en-US" sz="1300" b="1" dirty="0" smtClean="0"/>
              <a:t> </a:t>
            </a:r>
            <a:r>
              <a:rPr lang="en-US" altLang="ko-KR" sz="1300" b="1" dirty="0" smtClean="0"/>
              <a:t>Event Callback Functions:  </a:t>
            </a:r>
          </a:p>
          <a:p>
            <a:pPr marL="180975">
              <a:lnSpc>
                <a:spcPct val="150000"/>
              </a:lnSpc>
            </a:pPr>
            <a:endParaRPr lang="en-US" altLang="ko-KR" sz="1300" b="1" dirty="0" smtClean="0"/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300" b="1" dirty="0" smtClean="0"/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300" b="1" dirty="0" smtClean="0"/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300" b="1" dirty="0" smtClean="0"/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300" b="1" dirty="0" smtClean="0"/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300" b="1" dirty="0" smtClean="0"/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300" b="1" dirty="0" smtClean="0"/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300" b="1" dirty="0" smtClean="0"/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300" b="1" dirty="0" smtClean="0"/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300" b="1" dirty="0" smtClean="0"/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300" b="1" dirty="0" smtClean="0"/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  <a:buFontTx/>
              <a:buChar char="•"/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</a:pPr>
            <a:endParaRPr lang="en-US" altLang="ko-KR" sz="1400" b="1" dirty="0" smtClean="0">
              <a:solidFill>
                <a:srgbClr val="800000"/>
              </a:solidFill>
            </a:endParaRPr>
          </a:p>
          <a:p>
            <a:pPr marL="180975">
              <a:lnSpc>
                <a:spcPct val="150000"/>
              </a:lnSpc>
            </a:pPr>
            <a:endParaRPr lang="en-US" altLang="ko-KR" sz="1400" b="1" dirty="0" smtClean="0">
              <a:solidFill>
                <a:srgbClr val="800000"/>
              </a:solidFill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auto">
          <a:xfrm>
            <a:off x="323528" y="620688"/>
            <a:ext cx="2223722" cy="371475"/>
          </a:xfrm>
          <a:prstGeom prst="rect">
            <a:avLst/>
          </a:prstGeom>
          <a:gradFill rotWithShape="0">
            <a:gsLst>
              <a:gs pos="0">
                <a:srgbClr val="C00000"/>
              </a:gs>
              <a:gs pos="100000">
                <a:schemeClr val="accent2">
                  <a:lumMod val="50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180975" algn="ctr">
              <a:lnSpc>
                <a:spcPct val="150000"/>
              </a:lnSpc>
            </a:pPr>
            <a:r>
              <a:rPr lang="en-US" altLang="ko-KR" sz="14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Event Executer</a:t>
            </a:r>
          </a:p>
        </p:txBody>
      </p:sp>
      <p:grpSp>
        <p:nvGrpSpPr>
          <p:cNvPr id="2" name="그룹 43"/>
          <p:cNvGrpSpPr/>
          <p:nvPr/>
        </p:nvGrpSpPr>
        <p:grpSpPr>
          <a:xfrm>
            <a:off x="539552" y="2924944"/>
            <a:ext cx="7967068" cy="3143272"/>
            <a:chOff x="89756" y="1196752"/>
            <a:chExt cx="9172088" cy="4464496"/>
          </a:xfrm>
        </p:grpSpPr>
        <p:sp>
          <p:nvSpPr>
            <p:cNvPr id="14" name="직사각형 13"/>
            <p:cNvSpPr/>
            <p:nvPr/>
          </p:nvSpPr>
          <p:spPr>
            <a:xfrm flipH="1">
              <a:off x="89756" y="1196752"/>
              <a:ext cx="8964488" cy="446449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400" dirty="0"/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269268" y="1916832"/>
              <a:ext cx="1440160" cy="504056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Event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Class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 flipH="1">
              <a:off x="89756" y="2636912"/>
              <a:ext cx="8964488" cy="3024336"/>
            </a:xfrm>
            <a:prstGeom prst="rect">
              <a:avLst/>
            </a:prstGeom>
            <a:solidFill>
              <a:srgbClr val="4BACC6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1400" dirty="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2734448" y="2852936"/>
              <a:ext cx="1386624" cy="484702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err="1" smtClean="0">
                  <a:solidFill>
                    <a:schemeClr val="tx1"/>
                  </a:solidFill>
                </a:rPr>
                <a:t>executeCommand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2734448" y="3553662"/>
              <a:ext cx="1386624" cy="504056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Switch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(</a:t>
              </a:r>
              <a:r>
                <a:rPr lang="en-US" altLang="ko-KR" sz="1000" dirty="0" err="1" smtClean="0">
                  <a:solidFill>
                    <a:schemeClr val="tx1"/>
                  </a:solidFill>
                </a:rPr>
                <a:t>EventCommand</a:t>
              </a:r>
              <a:r>
                <a:rPr lang="en-US" altLang="ko-KR" sz="1000" dirty="0" smtClean="0">
                  <a:solidFill>
                    <a:schemeClr val="tx1"/>
                  </a:solidFill>
                </a:rPr>
                <a:t>)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331807" y="4390599"/>
              <a:ext cx="720000" cy="72008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NONE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Delegate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1097152" y="4390599"/>
              <a:ext cx="720000" cy="72008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PICKING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Delegate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1852612" y="4390599"/>
              <a:ext cx="720000" cy="72008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LEFT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Delegate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2607240" y="4390599"/>
              <a:ext cx="720080" cy="72008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RIGHT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Delegate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3373833" y="4390599"/>
              <a:ext cx="720000" cy="720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UP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Delegate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4148231" y="4390599"/>
              <a:ext cx="720000" cy="720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DOWN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Delegate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4913160" y="4390599"/>
              <a:ext cx="720000" cy="720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ZOOMIN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Delegate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5673231" y="4390599"/>
              <a:ext cx="851264" cy="720000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ZOOMOUT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Delegate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8" name="왼쪽 중괄호 27"/>
            <p:cNvSpPr/>
            <p:nvPr/>
          </p:nvSpPr>
          <p:spPr>
            <a:xfrm rot="5400000">
              <a:off x="3284135" y="1582287"/>
              <a:ext cx="288032" cy="5328592"/>
            </a:xfrm>
            <a:prstGeom prst="leftBrac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29" name="직선 화살표 연결선 28"/>
            <p:cNvCxnSpPr>
              <a:stCxn id="17" idx="2"/>
              <a:endCxn id="18" idx="0"/>
            </p:cNvCxnSpPr>
            <p:nvPr/>
          </p:nvCxnSpPr>
          <p:spPr>
            <a:xfrm>
              <a:off x="3427760" y="3337638"/>
              <a:ext cx="0" cy="216024"/>
            </a:xfrm>
            <a:prstGeom prst="straightConnector1">
              <a:avLst/>
            </a:prstGeom>
            <a:noFill/>
            <a:ln w="158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직사각형 29"/>
            <p:cNvSpPr/>
            <p:nvPr/>
          </p:nvSpPr>
          <p:spPr>
            <a:xfrm>
              <a:off x="99377" y="2636912"/>
              <a:ext cx="1618835" cy="437146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400" dirty="0" err="1" smtClean="0"/>
                <a:t>EventExecuter</a:t>
              </a:r>
              <a:endParaRPr lang="ko-KR" altLang="en-US" sz="1400" dirty="0"/>
            </a:p>
          </p:txBody>
        </p:sp>
        <p:sp>
          <p:nvSpPr>
            <p:cNvPr id="31" name="직사각형 30"/>
            <p:cNvSpPr/>
            <p:nvPr/>
          </p:nvSpPr>
          <p:spPr>
            <a:xfrm>
              <a:off x="5058952" y="1728636"/>
              <a:ext cx="864096" cy="504056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Picking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3118611" y="1196752"/>
              <a:ext cx="6143233" cy="437146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400" dirty="0" smtClean="0"/>
                <a:t>Callback Functions for interacting camera, object and AR content</a:t>
              </a:r>
              <a:endParaRPr lang="ko-KR" altLang="en-US" sz="1400" dirty="0" err="1" smtClean="0"/>
            </a:p>
          </p:txBody>
        </p:sp>
        <p:sp>
          <p:nvSpPr>
            <p:cNvPr id="33" name="오른쪽 대괄호 32"/>
            <p:cNvSpPr/>
            <p:nvPr/>
          </p:nvSpPr>
          <p:spPr>
            <a:xfrm rot="5400000">
              <a:off x="6785992" y="512676"/>
              <a:ext cx="216024" cy="3744416"/>
            </a:xfrm>
            <a:prstGeom prst="rightBracket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34" name="직사각형 33"/>
            <p:cNvSpPr/>
            <p:nvPr/>
          </p:nvSpPr>
          <p:spPr>
            <a:xfrm>
              <a:off x="2213484" y="1916832"/>
              <a:ext cx="1368152" cy="504056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err="1" smtClean="0">
                  <a:solidFill>
                    <a:schemeClr val="tx1"/>
                  </a:solidFill>
                </a:rPr>
                <a:t>EventExecuter</a:t>
              </a:r>
              <a:endParaRPr lang="en-US" altLang="ko-KR" sz="10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5" name="직선 화살표 연결선 34"/>
            <p:cNvCxnSpPr>
              <a:stCxn id="15" idx="3"/>
              <a:endCxn id="34" idx="1"/>
            </p:cNvCxnSpPr>
            <p:nvPr/>
          </p:nvCxnSpPr>
          <p:spPr>
            <a:xfrm>
              <a:off x="1709428" y="2168860"/>
              <a:ext cx="504056" cy="0"/>
            </a:xfrm>
            <a:prstGeom prst="straightConnector1">
              <a:avLst/>
            </a:prstGeom>
            <a:noFill/>
            <a:ln w="1587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오른쪽 대괄호 35"/>
            <p:cNvSpPr/>
            <p:nvPr/>
          </p:nvSpPr>
          <p:spPr>
            <a:xfrm rot="5400000">
              <a:off x="3320139" y="2536289"/>
              <a:ext cx="144016" cy="5400600"/>
            </a:xfrm>
            <a:prstGeom prst="rightBracket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5995056" y="1728636"/>
              <a:ext cx="864096" cy="504056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Right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7875648" y="1737020"/>
              <a:ext cx="864096" cy="504056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…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6921438" y="1737020"/>
              <a:ext cx="864096" cy="504056"/>
            </a:xfrm>
            <a:prstGeom prst="rect">
              <a:avLst/>
            </a:pr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Function </a:t>
              </a:r>
            </a:p>
            <a:p>
              <a:pPr algn="ctr"/>
              <a:r>
                <a:rPr lang="en-US" altLang="ko-KR" sz="1000" dirty="0" smtClean="0">
                  <a:solidFill>
                    <a:schemeClr val="tx1"/>
                  </a:solidFill>
                </a:rPr>
                <a:t>Left</a:t>
              </a:r>
              <a:endParaRPr lang="ko-KR" alt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꺾인 연결선 39"/>
            <p:cNvCxnSpPr>
              <a:stCxn id="34" idx="2"/>
              <a:endCxn id="17" idx="0"/>
            </p:cNvCxnSpPr>
            <p:nvPr/>
          </p:nvCxnSpPr>
          <p:spPr>
            <a:xfrm rot="16200000" flipH="1">
              <a:off x="2946636" y="2371812"/>
              <a:ext cx="432048" cy="530200"/>
            </a:xfrm>
            <a:prstGeom prst="bentConnector3">
              <a:avLst>
                <a:gd name="adj1" fmla="val 66764"/>
              </a:avLst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hape 82"/>
            <p:cNvCxnSpPr>
              <a:stCxn id="36" idx="2"/>
            </p:cNvCxnSpPr>
            <p:nvPr/>
          </p:nvCxnSpPr>
          <p:spPr>
            <a:xfrm rot="16200000" flipH="1">
              <a:off x="5182773" y="3517970"/>
              <a:ext cx="136627" cy="3717881"/>
            </a:xfrm>
            <a:prstGeom prst="bentConnector4">
              <a:avLst>
                <a:gd name="adj1" fmla="val 144125"/>
                <a:gd name="adj2" fmla="val 100402"/>
              </a:avLst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화살표 연결선 41"/>
            <p:cNvCxnSpPr/>
            <p:nvPr/>
          </p:nvCxnSpPr>
          <p:spPr>
            <a:xfrm flipV="1">
              <a:off x="7129078" y="2492896"/>
              <a:ext cx="0" cy="302433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모서리가 둥근 직사각형 32"/>
          <p:cNvSpPr/>
          <p:nvPr/>
        </p:nvSpPr>
        <p:spPr>
          <a:xfrm>
            <a:off x="467544" y="1484784"/>
            <a:ext cx="8501122" cy="314327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6" name="직선 화살표 연결선 45"/>
          <p:cNvCxnSpPr/>
          <p:nvPr/>
        </p:nvCxnSpPr>
        <p:spPr>
          <a:xfrm flipH="1">
            <a:off x="3170788" y="2395808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4754964" y="2107776"/>
            <a:ext cx="2214578" cy="512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 smtClean="0"/>
              <a:t>Recognized Event Types</a:t>
            </a:r>
            <a:endParaRPr lang="ko-KR" altLang="en-US" sz="1200" dirty="0"/>
          </a:p>
        </p:txBody>
      </p:sp>
      <p:sp>
        <p:nvSpPr>
          <p:cNvPr id="49" name="직사각형 48"/>
          <p:cNvSpPr/>
          <p:nvPr/>
        </p:nvSpPr>
        <p:spPr>
          <a:xfrm>
            <a:off x="1226572" y="4700064"/>
            <a:ext cx="22145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 smtClean="0"/>
              <a:t>Events</a:t>
            </a:r>
            <a:endParaRPr lang="ko-KR" altLang="en-US" sz="1200" dirty="0"/>
          </a:p>
        </p:txBody>
      </p:sp>
      <p:cxnSp>
        <p:nvCxnSpPr>
          <p:cNvPr id="51" name="직선 화살표 연결선 50"/>
          <p:cNvCxnSpPr>
            <a:stCxn id="2051" idx="2"/>
          </p:cNvCxnSpPr>
          <p:nvPr/>
        </p:nvCxnSpPr>
        <p:spPr>
          <a:xfrm flipH="1">
            <a:off x="2314672" y="3291483"/>
            <a:ext cx="3947" cy="1338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직사각형 14"/>
          <p:cNvSpPr/>
          <p:nvPr/>
        </p:nvSpPr>
        <p:spPr>
          <a:xfrm>
            <a:off x="4826972" y="2683840"/>
            <a:ext cx="37444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SENSOR_HELD</a:t>
            </a:r>
          </a:p>
          <a:p>
            <a:r>
              <a:rPr lang="en-US" altLang="ko-KR" dirty="0" smtClean="0"/>
              <a:t>IMAGE_XXX</a:t>
            </a:r>
          </a:p>
          <a:p>
            <a:r>
              <a:rPr lang="en-US" altLang="ko-KR" dirty="0" smtClean="0"/>
              <a:t>GESTURE_XXXX_XXXX </a:t>
            </a:r>
          </a:p>
          <a:p>
            <a:r>
              <a:rPr lang="en-US" altLang="ko-KR" dirty="0" smtClean="0"/>
              <a:t>  – Hand, Foot, Arm, Leg, </a:t>
            </a:r>
          </a:p>
          <a:p>
            <a:r>
              <a:rPr lang="en-US" altLang="ko-KR" dirty="0" smtClean="0"/>
              <a:t>     Face, Eye, Full body</a:t>
            </a:r>
          </a:p>
          <a:p>
            <a:r>
              <a:rPr lang="en-US" altLang="ko-KR" dirty="0" smtClean="0"/>
              <a:t>VOICE_XXX</a:t>
            </a:r>
          </a:p>
          <a:p>
            <a:r>
              <a:rPr lang="en-US" altLang="ko-KR" dirty="0" smtClean="0"/>
              <a:t>   -KOR, ENG, JPN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700808"/>
            <a:ext cx="16859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모서리가 둥근 직사각형 32"/>
          <p:cNvSpPr/>
          <p:nvPr/>
        </p:nvSpPr>
        <p:spPr>
          <a:xfrm>
            <a:off x="428596" y="285728"/>
            <a:ext cx="8501122" cy="3143272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71480"/>
            <a:ext cx="168592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6" name="직선 화살표 연결선 45"/>
          <p:cNvCxnSpPr/>
          <p:nvPr/>
        </p:nvCxnSpPr>
        <p:spPr>
          <a:xfrm flipH="1">
            <a:off x="3131840" y="1196752"/>
            <a:ext cx="15841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직사각형 46"/>
          <p:cNvSpPr/>
          <p:nvPr/>
        </p:nvSpPr>
        <p:spPr>
          <a:xfrm>
            <a:off x="4716016" y="908720"/>
            <a:ext cx="2214578" cy="5127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 smtClean="0"/>
              <a:t>Action Types</a:t>
            </a:r>
            <a:endParaRPr lang="ko-KR" altLang="en-US" sz="1200" dirty="0"/>
          </a:p>
        </p:txBody>
      </p:sp>
      <p:sp>
        <p:nvSpPr>
          <p:cNvPr id="48" name="직사각형 47"/>
          <p:cNvSpPr/>
          <p:nvPr/>
        </p:nvSpPr>
        <p:spPr>
          <a:xfrm>
            <a:off x="4788024" y="1484784"/>
            <a:ext cx="37444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HELD_SENSOR_</a:t>
            </a:r>
          </a:p>
          <a:p>
            <a:r>
              <a:rPr lang="en-US" altLang="ko-KR" dirty="0" smtClean="0"/>
              <a:t>GESTURE_XXXX_XXXX </a:t>
            </a:r>
          </a:p>
          <a:p>
            <a:r>
              <a:rPr lang="en-US" altLang="ko-KR" dirty="0" smtClean="0"/>
              <a:t>  – Hand, Foot, Arm, Leg, </a:t>
            </a:r>
          </a:p>
          <a:p>
            <a:r>
              <a:rPr lang="en-US" altLang="ko-KR" dirty="0" smtClean="0"/>
              <a:t>     Face, Eye, Full body, image</a:t>
            </a:r>
          </a:p>
          <a:p>
            <a:r>
              <a:rPr lang="en-US" altLang="ko-KR" dirty="0" smtClean="0"/>
              <a:t>VOICE_XXXX_XXXX</a:t>
            </a:r>
          </a:p>
          <a:p>
            <a:r>
              <a:rPr lang="en-US" altLang="ko-KR" dirty="0" smtClean="0"/>
              <a:t>etc</a:t>
            </a:r>
          </a:p>
          <a:p>
            <a:endParaRPr lang="en-US" altLang="ko-KR" dirty="0" smtClean="0"/>
          </a:p>
        </p:txBody>
      </p:sp>
      <p:sp>
        <p:nvSpPr>
          <p:cNvPr id="49" name="직사각형 48"/>
          <p:cNvSpPr/>
          <p:nvPr/>
        </p:nvSpPr>
        <p:spPr>
          <a:xfrm>
            <a:off x="1187624" y="3501008"/>
            <a:ext cx="22145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 smtClean="0"/>
              <a:t>Gesture Events</a:t>
            </a:r>
            <a:endParaRPr lang="ko-KR" altLang="en-US" sz="1200" dirty="0"/>
          </a:p>
        </p:txBody>
      </p:sp>
      <p:cxnSp>
        <p:nvCxnSpPr>
          <p:cNvPr id="51" name="직선 화살표 연결선 50"/>
          <p:cNvCxnSpPr>
            <a:stCxn id="2051" idx="2"/>
          </p:cNvCxnSpPr>
          <p:nvPr/>
        </p:nvCxnSpPr>
        <p:spPr>
          <a:xfrm flipH="1">
            <a:off x="2267744" y="2162155"/>
            <a:ext cx="3947" cy="13388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타원 52"/>
          <p:cNvSpPr/>
          <p:nvPr/>
        </p:nvSpPr>
        <p:spPr>
          <a:xfrm>
            <a:off x="827584" y="47251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5" name="직선 화살표 연결선 54"/>
          <p:cNvCxnSpPr/>
          <p:nvPr/>
        </p:nvCxnSpPr>
        <p:spPr>
          <a:xfrm flipV="1">
            <a:off x="2555776" y="4437112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직사각형 56"/>
          <p:cNvSpPr/>
          <p:nvPr/>
        </p:nvSpPr>
        <p:spPr>
          <a:xfrm>
            <a:off x="1187624" y="4581128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point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3275856" y="4653136"/>
            <a:ext cx="825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vector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4221088"/>
            <a:ext cx="835918" cy="92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직사각형 13"/>
          <p:cNvSpPr/>
          <p:nvPr/>
        </p:nvSpPr>
        <p:spPr>
          <a:xfrm>
            <a:off x="5364088" y="4509120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image</a:t>
            </a: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293096"/>
            <a:ext cx="1385252" cy="8640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6" name="직사각형 15"/>
          <p:cNvSpPr/>
          <p:nvPr/>
        </p:nvSpPr>
        <p:spPr>
          <a:xfrm>
            <a:off x="7884368" y="4509120"/>
            <a:ext cx="1048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skeleton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683568" y="5157192"/>
            <a:ext cx="1119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P= (</a:t>
            </a:r>
            <a:r>
              <a:rPr lang="en-US" altLang="ko-KR" dirty="0" err="1" smtClean="0"/>
              <a:t>x,y,z</a:t>
            </a:r>
            <a:r>
              <a:rPr lang="en-US" altLang="ko-KR" dirty="0" smtClean="0"/>
              <a:t>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2123728" y="5229200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P1=(x1,y1,z1)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2123728" y="5589240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P2=(x2,y2,z2)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2627784" y="4869160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P1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2987824" y="4293096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P2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오른쪽 화살표 62"/>
          <p:cNvSpPr/>
          <p:nvPr/>
        </p:nvSpPr>
        <p:spPr>
          <a:xfrm rot="10800000">
            <a:off x="6228184" y="4149080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직사각형 48"/>
          <p:cNvSpPr/>
          <p:nvPr/>
        </p:nvSpPr>
        <p:spPr>
          <a:xfrm>
            <a:off x="539552" y="260648"/>
            <a:ext cx="22145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 smtClean="0"/>
              <a:t>Gesture Events</a:t>
            </a:r>
            <a:endParaRPr lang="ko-KR" altLang="en-US" sz="1200" dirty="0"/>
          </a:p>
        </p:txBody>
      </p:sp>
      <p:sp>
        <p:nvSpPr>
          <p:cNvPr id="19" name="직사각형 18"/>
          <p:cNvSpPr/>
          <p:nvPr/>
        </p:nvSpPr>
        <p:spPr>
          <a:xfrm>
            <a:off x="467544" y="1628800"/>
            <a:ext cx="959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Posture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467544" y="3645024"/>
            <a:ext cx="984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Gesture</a:t>
            </a:r>
          </a:p>
        </p:txBody>
      </p:sp>
      <p:sp>
        <p:nvSpPr>
          <p:cNvPr id="26" name="타원 25"/>
          <p:cNvSpPr/>
          <p:nvPr/>
        </p:nvSpPr>
        <p:spPr>
          <a:xfrm>
            <a:off x="2123728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오른쪽 화살표 28"/>
          <p:cNvSpPr/>
          <p:nvPr/>
        </p:nvSpPr>
        <p:spPr>
          <a:xfrm>
            <a:off x="2195736" y="3789040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3203848" y="3717032"/>
            <a:ext cx="168347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X_POS, X_NEG</a:t>
            </a:r>
          </a:p>
          <a:p>
            <a:r>
              <a:rPr lang="en-US" altLang="ko-KR" dirty="0" smtClean="0"/>
              <a:t>Y_POS, Y_NEG</a:t>
            </a:r>
          </a:p>
          <a:p>
            <a:r>
              <a:rPr lang="en-US" altLang="ko-KR" dirty="0" smtClean="0"/>
              <a:t>Z_POS, Z_NEG</a:t>
            </a:r>
          </a:p>
        </p:txBody>
      </p:sp>
      <p:sp>
        <p:nvSpPr>
          <p:cNvPr id="31" name="도넛 30"/>
          <p:cNvSpPr/>
          <p:nvPr/>
        </p:nvSpPr>
        <p:spPr>
          <a:xfrm>
            <a:off x="2123728" y="5085184"/>
            <a:ext cx="936104" cy="792088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203848" y="5229200"/>
            <a:ext cx="3269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CW(CLOCKWISE)</a:t>
            </a:r>
          </a:p>
          <a:p>
            <a:r>
              <a:rPr lang="en-US" altLang="ko-KR" dirty="0" smtClean="0"/>
              <a:t>CCW(COUNTER CLOCKWISE)</a:t>
            </a:r>
          </a:p>
        </p:txBody>
      </p:sp>
      <p:sp>
        <p:nvSpPr>
          <p:cNvPr id="34" name="타원 33"/>
          <p:cNvSpPr/>
          <p:nvPr/>
        </p:nvSpPr>
        <p:spPr>
          <a:xfrm>
            <a:off x="2411760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2627784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타원 35"/>
          <p:cNvSpPr/>
          <p:nvPr/>
        </p:nvSpPr>
        <p:spPr>
          <a:xfrm>
            <a:off x="2915816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타원 36"/>
          <p:cNvSpPr/>
          <p:nvPr/>
        </p:nvSpPr>
        <p:spPr>
          <a:xfrm>
            <a:off x="2555776" y="50851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타원 37"/>
          <p:cNvSpPr/>
          <p:nvPr/>
        </p:nvSpPr>
        <p:spPr>
          <a:xfrm>
            <a:off x="2915816" y="53732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타원 38"/>
          <p:cNvSpPr/>
          <p:nvPr/>
        </p:nvSpPr>
        <p:spPr>
          <a:xfrm>
            <a:off x="2555776" y="57332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2123728" y="544522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타원 26"/>
          <p:cNvSpPr/>
          <p:nvPr/>
        </p:nvSpPr>
        <p:spPr>
          <a:xfrm>
            <a:off x="1547664" y="17728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화살표 연결선 27"/>
          <p:cNvCxnSpPr/>
          <p:nvPr/>
        </p:nvCxnSpPr>
        <p:spPr>
          <a:xfrm flipV="1">
            <a:off x="3275856" y="1484784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1907704" y="1628800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point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3995936" y="1700808"/>
            <a:ext cx="8256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vector</a:t>
            </a: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340768"/>
            <a:ext cx="835918" cy="92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직사각형 43"/>
          <p:cNvSpPr/>
          <p:nvPr/>
        </p:nvSpPr>
        <p:spPr>
          <a:xfrm>
            <a:off x="5724128" y="1556792"/>
            <a:ext cx="8274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image</a:t>
            </a:r>
          </a:p>
        </p:txBody>
      </p: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412776"/>
            <a:ext cx="1385252" cy="8640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6" name="직사각형 45"/>
          <p:cNvSpPr/>
          <p:nvPr/>
        </p:nvSpPr>
        <p:spPr>
          <a:xfrm>
            <a:off x="8095764" y="1556792"/>
            <a:ext cx="10482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skeleton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1403648" y="2204864"/>
            <a:ext cx="11196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P= (</a:t>
            </a:r>
            <a:r>
              <a:rPr lang="en-US" altLang="ko-KR" dirty="0" err="1" smtClean="0"/>
              <a:t>x,y,z</a:t>
            </a:r>
            <a:r>
              <a:rPr lang="en-US" altLang="ko-KR" dirty="0" smtClean="0"/>
              <a:t>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2843808" y="2276872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P1=(x1,y1,z1)</a:t>
            </a:r>
          </a:p>
        </p:txBody>
      </p:sp>
      <p:sp>
        <p:nvSpPr>
          <p:cNvPr id="50" name="직사각형 49"/>
          <p:cNvSpPr/>
          <p:nvPr/>
        </p:nvSpPr>
        <p:spPr>
          <a:xfrm>
            <a:off x="2843808" y="2636912"/>
            <a:ext cx="1556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P2=(x2,y2,z2)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3347864" y="1916832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P1</a:t>
            </a:r>
            <a:endParaRPr lang="ko-KR" altLang="en-US" dirty="0"/>
          </a:p>
        </p:txBody>
      </p:sp>
      <p:sp>
        <p:nvSpPr>
          <p:cNvPr id="52" name="직사각형 51"/>
          <p:cNvSpPr/>
          <p:nvPr/>
        </p:nvSpPr>
        <p:spPr>
          <a:xfrm>
            <a:off x="3707904" y="1340768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P2</a:t>
            </a:r>
            <a:endParaRPr lang="ko-KR" altLang="en-US" dirty="0"/>
          </a:p>
        </p:txBody>
      </p:sp>
      <p:sp>
        <p:nvSpPr>
          <p:cNvPr id="54" name="타원 53"/>
          <p:cNvSpPr/>
          <p:nvPr/>
        </p:nvSpPr>
        <p:spPr>
          <a:xfrm>
            <a:off x="6300192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오른쪽 화살표 55"/>
          <p:cNvSpPr/>
          <p:nvPr/>
        </p:nvSpPr>
        <p:spPr>
          <a:xfrm>
            <a:off x="6372200" y="3933056"/>
            <a:ext cx="93610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타원 58"/>
          <p:cNvSpPr/>
          <p:nvPr/>
        </p:nvSpPr>
        <p:spPr>
          <a:xfrm>
            <a:off x="6588224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타원 59"/>
          <p:cNvSpPr/>
          <p:nvPr/>
        </p:nvSpPr>
        <p:spPr>
          <a:xfrm>
            <a:off x="6804248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타원 60"/>
          <p:cNvSpPr/>
          <p:nvPr/>
        </p:nvSpPr>
        <p:spPr>
          <a:xfrm>
            <a:off x="7092280" y="39330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6300192" y="41490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6588224" y="41490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타원 64"/>
          <p:cNvSpPr/>
          <p:nvPr/>
        </p:nvSpPr>
        <p:spPr>
          <a:xfrm>
            <a:off x="6804248" y="41490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타원 65"/>
          <p:cNvSpPr/>
          <p:nvPr/>
        </p:nvSpPr>
        <p:spPr>
          <a:xfrm>
            <a:off x="7092280" y="414908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직사각형 66"/>
          <p:cNvSpPr/>
          <p:nvPr/>
        </p:nvSpPr>
        <p:spPr>
          <a:xfrm>
            <a:off x="7452320" y="3789040"/>
            <a:ext cx="10350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X_WAVE</a:t>
            </a:r>
          </a:p>
          <a:p>
            <a:r>
              <a:rPr lang="en-US" altLang="ko-KR" dirty="0" smtClean="0"/>
              <a:t>Y_WAVE</a:t>
            </a:r>
          </a:p>
          <a:p>
            <a:r>
              <a:rPr lang="en-US" altLang="ko-KR" dirty="0" smtClean="0"/>
              <a:t>Z_WAVE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직사각형 48"/>
          <p:cNvSpPr/>
          <p:nvPr/>
        </p:nvSpPr>
        <p:spPr>
          <a:xfrm>
            <a:off x="251520" y="476672"/>
            <a:ext cx="221457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 smtClean="0"/>
              <a:t>Gesture Events Types</a:t>
            </a:r>
            <a:endParaRPr lang="ko-KR" altLang="en-US" sz="1200" dirty="0"/>
          </a:p>
        </p:txBody>
      </p:sp>
      <p:graphicFrame>
        <p:nvGraphicFramePr>
          <p:cNvPr id="53" name="표 52"/>
          <p:cNvGraphicFramePr>
            <a:graphicFrameLocks noGrp="1"/>
          </p:cNvGraphicFramePr>
          <p:nvPr/>
        </p:nvGraphicFramePr>
        <p:xfrm>
          <a:off x="395536" y="1412776"/>
          <a:ext cx="828092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2448272"/>
                <a:gridCol w="1728192"/>
                <a:gridCol w="3096344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Action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Objects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Move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Definition</a:t>
                      </a:r>
                      <a:r>
                        <a:rPr lang="en-US" altLang="ko-KR" baseline="0" dirty="0" smtClean="0"/>
                        <a:t> of action types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Gesture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Left hand(LH)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The x positive direction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GESTURE_LH_X_POS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Right hand(RH)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The x negative direction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GESTURE_RH_X_NEG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Left foot(LF)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The y positive direction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GESTURE_LF_Y_POS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Right foot(RF)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The y positive direction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GESTURE_RF_Y_POS</a:t>
                      </a:r>
                      <a:endParaRPr lang="ko-KR" altLang="en-US" dirty="0" smtClean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Left Lower Arm(LLA)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Left Arm(LA)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Right Lower Arm(RLA)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Face(F)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Eye(E)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Full body(FB)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71475" y="1836738"/>
            <a:ext cx="8364538" cy="3213100"/>
            <a:chOff x="234" y="1157"/>
            <a:chExt cx="5269" cy="2024"/>
          </a:xfrm>
        </p:grpSpPr>
        <p:grpSp>
          <p:nvGrpSpPr>
            <p:cNvPr id="3" name="Group 109"/>
            <p:cNvGrpSpPr>
              <a:grpSpLocks/>
            </p:cNvGrpSpPr>
            <p:nvPr/>
          </p:nvGrpSpPr>
          <p:grpSpPr bwMode="auto">
            <a:xfrm>
              <a:off x="234" y="1157"/>
              <a:ext cx="5269" cy="2024"/>
              <a:chOff x="234" y="1157"/>
              <a:chExt cx="5269" cy="2024"/>
            </a:xfrm>
          </p:grpSpPr>
          <p:sp>
            <p:nvSpPr>
              <p:cNvPr id="5128" name="Text Box 84"/>
              <p:cNvSpPr txBox="1">
                <a:spLocks noChangeArrowheads="1"/>
              </p:cNvSpPr>
              <p:nvPr/>
            </p:nvSpPr>
            <p:spPr bwMode="auto">
              <a:xfrm>
                <a:off x="530" y="2969"/>
                <a:ext cx="433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latinLnBrk="1"/>
                <a:r>
                  <a:rPr kumimoji="1" lang="en-US" altLang="ko-KR" sz="1600">
                    <a:ea typeface="HY헤드라인M" pitchFamily="18" charset="-127"/>
                  </a:rPr>
                  <a:t>[Paul Milgram’s Reality-Virtuality Continuum (1994)]</a:t>
                </a:r>
              </a:p>
            </p:txBody>
          </p:sp>
          <p:pic>
            <p:nvPicPr>
              <p:cNvPr id="5129" name="Picture 86" descr="nakaohome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714" y="2038"/>
                <a:ext cx="635" cy="895"/>
              </a:xfrm>
              <a:prstGeom prst="rect">
                <a:avLst/>
              </a:prstGeom>
              <a:solidFill>
                <a:schemeClr val="tx2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130" name="Line 87"/>
              <p:cNvSpPr>
                <a:spLocks noChangeShapeType="1"/>
              </p:cNvSpPr>
              <p:nvPr/>
            </p:nvSpPr>
            <p:spPr bwMode="auto">
              <a:xfrm>
                <a:off x="747" y="1502"/>
                <a:ext cx="4039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31" name="Line 88"/>
              <p:cNvSpPr>
                <a:spLocks noChangeShapeType="1"/>
              </p:cNvSpPr>
              <p:nvPr/>
            </p:nvSpPr>
            <p:spPr bwMode="auto">
              <a:xfrm>
                <a:off x="747" y="1368"/>
                <a:ext cx="0" cy="26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32" name="Line 89"/>
              <p:cNvSpPr>
                <a:spLocks noChangeShapeType="1"/>
              </p:cNvSpPr>
              <p:nvPr/>
            </p:nvSpPr>
            <p:spPr bwMode="auto">
              <a:xfrm>
                <a:off x="4786" y="1368"/>
                <a:ext cx="0" cy="269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ko-KR" altLang="en-US"/>
              </a:p>
            </p:txBody>
          </p:sp>
          <p:sp>
            <p:nvSpPr>
              <p:cNvPr id="5133" name="Text Box 90"/>
              <p:cNvSpPr txBox="1">
                <a:spLocks noChangeArrowheads="1"/>
              </p:cNvSpPr>
              <p:nvPr/>
            </p:nvSpPr>
            <p:spPr bwMode="auto">
              <a:xfrm>
                <a:off x="4287" y="1575"/>
                <a:ext cx="10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Virtual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Environment</a:t>
                </a:r>
              </a:p>
            </p:txBody>
          </p:sp>
          <p:sp>
            <p:nvSpPr>
              <p:cNvPr id="5134" name="Text Box 91"/>
              <p:cNvSpPr txBox="1">
                <a:spLocks noChangeArrowheads="1"/>
              </p:cNvSpPr>
              <p:nvPr/>
            </p:nvSpPr>
            <p:spPr bwMode="auto">
              <a:xfrm>
                <a:off x="248" y="1575"/>
                <a:ext cx="1036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Real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Environment</a:t>
                </a:r>
              </a:p>
            </p:txBody>
          </p:sp>
          <p:grpSp>
            <p:nvGrpSpPr>
              <p:cNvPr id="4" name="Group 92"/>
              <p:cNvGrpSpPr>
                <a:grpSpLocks/>
              </p:cNvGrpSpPr>
              <p:nvPr/>
            </p:nvGrpSpPr>
            <p:grpSpPr bwMode="auto">
              <a:xfrm>
                <a:off x="1140" y="1157"/>
                <a:ext cx="3154" cy="231"/>
                <a:chOff x="1473" y="2452"/>
                <a:chExt cx="2785" cy="204"/>
              </a:xfrm>
            </p:grpSpPr>
            <p:sp>
              <p:nvSpPr>
                <p:cNvPr id="5143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2389" y="2452"/>
                  <a:ext cx="956" cy="2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latinLnBrk="1"/>
                  <a:r>
                    <a:rPr kumimoji="1" lang="en-US" altLang="ko-KR" sz="1800">
                      <a:ea typeface="HY헤드라인M" pitchFamily="18" charset="-127"/>
                    </a:rPr>
                    <a:t>Mixed Reality</a:t>
                  </a:r>
                </a:p>
              </p:txBody>
            </p:sp>
            <p:grpSp>
              <p:nvGrpSpPr>
                <p:cNvPr id="5" name="Group 94"/>
                <p:cNvGrpSpPr>
                  <a:grpSpLocks/>
                </p:cNvGrpSpPr>
                <p:nvPr/>
              </p:nvGrpSpPr>
              <p:grpSpPr bwMode="auto">
                <a:xfrm>
                  <a:off x="1473" y="2577"/>
                  <a:ext cx="872" cy="79"/>
                  <a:chOff x="1522" y="2577"/>
                  <a:chExt cx="872" cy="79"/>
                </a:xfrm>
              </p:grpSpPr>
              <p:sp>
                <p:nvSpPr>
                  <p:cNvPr id="5148" name="Line 9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522" y="2577"/>
                    <a:ext cx="8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5149" name="Line 96"/>
                  <p:cNvSpPr>
                    <a:spLocks noChangeShapeType="1"/>
                  </p:cNvSpPr>
                  <p:nvPr/>
                </p:nvSpPr>
                <p:spPr bwMode="auto">
                  <a:xfrm>
                    <a:off x="1522" y="2577"/>
                    <a:ext cx="0" cy="7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  <p:grpSp>
              <p:nvGrpSpPr>
                <p:cNvPr id="6" name="Group 97"/>
                <p:cNvGrpSpPr>
                  <a:grpSpLocks/>
                </p:cNvGrpSpPr>
                <p:nvPr/>
              </p:nvGrpSpPr>
              <p:grpSpPr bwMode="auto">
                <a:xfrm>
                  <a:off x="3387" y="2577"/>
                  <a:ext cx="871" cy="79"/>
                  <a:chOff x="3345" y="2577"/>
                  <a:chExt cx="871" cy="79"/>
                </a:xfrm>
              </p:grpSpPr>
              <p:sp>
                <p:nvSpPr>
                  <p:cNvPr id="5146" name="Line 98"/>
                  <p:cNvSpPr>
                    <a:spLocks noChangeShapeType="1"/>
                  </p:cNvSpPr>
                  <p:nvPr/>
                </p:nvSpPr>
                <p:spPr bwMode="auto">
                  <a:xfrm>
                    <a:off x="3345" y="2577"/>
                    <a:ext cx="87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  <p:sp>
                <p:nvSpPr>
                  <p:cNvPr id="5147" name="Line 99"/>
                  <p:cNvSpPr>
                    <a:spLocks noChangeShapeType="1"/>
                  </p:cNvSpPr>
                  <p:nvPr/>
                </p:nvSpPr>
                <p:spPr bwMode="auto">
                  <a:xfrm>
                    <a:off x="4216" y="2577"/>
                    <a:ext cx="0" cy="7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ko-KR" altLang="en-US"/>
                  </a:p>
                </p:txBody>
              </p:sp>
            </p:grpSp>
          </p:grpSp>
          <p:sp>
            <p:nvSpPr>
              <p:cNvPr id="5136" name="Text Box 100"/>
              <p:cNvSpPr txBox="1">
                <a:spLocks noChangeArrowheads="1"/>
              </p:cNvSpPr>
              <p:nvPr/>
            </p:nvSpPr>
            <p:spPr bwMode="auto">
              <a:xfrm>
                <a:off x="1557" y="1575"/>
                <a:ext cx="94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Augmented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Reality</a:t>
                </a:r>
              </a:p>
            </p:txBody>
          </p:sp>
          <p:sp>
            <p:nvSpPr>
              <p:cNvPr id="5137" name="Text Box 101"/>
              <p:cNvSpPr txBox="1">
                <a:spLocks noChangeArrowheads="1"/>
              </p:cNvSpPr>
              <p:nvPr/>
            </p:nvSpPr>
            <p:spPr bwMode="auto">
              <a:xfrm>
                <a:off x="2904" y="1575"/>
                <a:ext cx="945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Augmented</a:t>
                </a:r>
              </a:p>
              <a:p>
                <a:pPr latinLnBrk="1"/>
                <a:r>
                  <a:rPr kumimoji="1" lang="en-US" altLang="ko-KR" sz="1800">
                    <a:ea typeface="HY헤드라인M" pitchFamily="18" charset="-127"/>
                  </a:rPr>
                  <a:t>Virtuality</a:t>
                </a:r>
              </a:p>
            </p:txBody>
          </p:sp>
          <p:grpSp>
            <p:nvGrpSpPr>
              <p:cNvPr id="7" name="Group 103"/>
              <p:cNvGrpSpPr>
                <a:grpSpLocks/>
              </p:cNvGrpSpPr>
              <p:nvPr/>
            </p:nvGrpSpPr>
            <p:grpSpPr bwMode="auto">
              <a:xfrm>
                <a:off x="4170" y="2038"/>
                <a:ext cx="1333" cy="903"/>
                <a:chOff x="4148" y="3055"/>
                <a:chExt cx="1177" cy="797"/>
              </a:xfrm>
            </p:grpSpPr>
            <p:pic>
              <p:nvPicPr>
                <p:cNvPr id="5141" name="Picture 104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/>
                <a:stretch>
                  <a:fillRect/>
                </a:stretch>
              </p:blipFill>
              <p:spPr bwMode="auto">
                <a:xfrm>
                  <a:off x="4148" y="3055"/>
                  <a:ext cx="873" cy="66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5142" name="Picture 105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4663" y="3362"/>
                  <a:ext cx="662" cy="4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pic>
            <p:nvPicPr>
              <p:cNvPr id="5139" name="Picture 10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34" y="2040"/>
                <a:ext cx="1172" cy="88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pic>
            <p:nvPicPr>
              <p:cNvPr id="5140" name="Picture 108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2789" y="2031"/>
                <a:ext cx="1151" cy="89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</p:grpSp>
        <p:sp>
          <p:nvSpPr>
            <p:cNvPr id="5126" name="Text Box 30"/>
            <p:cNvSpPr txBox="1">
              <a:spLocks noChangeArrowheads="1"/>
            </p:cNvSpPr>
            <p:nvPr/>
          </p:nvSpPr>
          <p:spPr bwMode="auto">
            <a:xfrm>
              <a:off x="1770" y="2756"/>
              <a:ext cx="515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solidFill>
                    <a:schemeClr val="bg1"/>
                  </a:solidFill>
                </a:rPr>
                <a:t>HITLab</a:t>
              </a:r>
            </a:p>
          </p:txBody>
        </p:sp>
        <p:sp>
          <p:nvSpPr>
            <p:cNvPr id="5127" name="Text Box 31"/>
            <p:cNvSpPr txBox="1">
              <a:spLocks noChangeArrowheads="1"/>
            </p:cNvSpPr>
            <p:nvPr/>
          </p:nvSpPr>
          <p:spPr bwMode="auto">
            <a:xfrm>
              <a:off x="3583" y="2750"/>
              <a:ext cx="34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ko-KR">
                  <a:solidFill>
                    <a:schemeClr val="bg1"/>
                  </a:solidFill>
                </a:rPr>
                <a:t>KBS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59635" y="1426028"/>
            <a:ext cx="41127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Augmented Reality Continuum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197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1421171" y="2114853"/>
            <a:ext cx="6637677" cy="4528581"/>
          </a:xfrm>
          <a:prstGeom prst="rect">
            <a:avLst/>
          </a:prstGeom>
          <a:solidFill>
            <a:schemeClr val="accent6">
              <a:lumMod val="40000"/>
              <a:lumOff val="6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1907704" y="2348878"/>
            <a:ext cx="4733274" cy="75001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Sensors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(2D/3D camera, GPS, Gyro, </a:t>
            </a:r>
            <a:r>
              <a:rPr lang="en-US" altLang="ko-KR" sz="1400" dirty="0" err="1" smtClean="0">
                <a:solidFill>
                  <a:schemeClr val="tx1"/>
                </a:solidFill>
              </a:rPr>
              <a:t>etc</a:t>
            </a:r>
            <a:r>
              <a:rPr lang="en-US" altLang="ko-KR" sz="1400" dirty="0" smtClean="0">
                <a:solidFill>
                  <a:schemeClr val="tx1"/>
                </a:solidFill>
              </a:rPr>
              <a:t>)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275856" y="4618470"/>
            <a:ext cx="1872208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E</a:t>
            </a:r>
            <a:r>
              <a:rPr lang="en-US" altLang="ko-KR" dirty="0" smtClean="0">
                <a:solidFill>
                  <a:schemeClr val="tx1"/>
                </a:solidFill>
              </a:rPr>
              <a:t>vent </a:t>
            </a:r>
            <a:r>
              <a:rPr lang="en-US" altLang="ko-KR" dirty="0">
                <a:solidFill>
                  <a:schemeClr val="tx1"/>
                </a:solidFill>
              </a:rPr>
              <a:t>M</a:t>
            </a:r>
            <a:r>
              <a:rPr lang="en-US" altLang="ko-KR" dirty="0" smtClean="0">
                <a:solidFill>
                  <a:schemeClr val="tx1"/>
                </a:solidFill>
              </a:rPr>
              <a:t>apper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275856" y="3930836"/>
            <a:ext cx="1872208" cy="50405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Spatial Mapper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2" name="꺾인 연결선 11"/>
          <p:cNvCxnSpPr>
            <a:stCxn id="6" idx="2"/>
          </p:cNvCxnSpPr>
          <p:nvPr/>
        </p:nvCxnSpPr>
        <p:spPr>
          <a:xfrm rot="5400000">
            <a:off x="3128686" y="2322140"/>
            <a:ext cx="368899" cy="1922412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꺾인 연결선 16"/>
          <p:cNvCxnSpPr/>
          <p:nvPr/>
        </p:nvCxnSpPr>
        <p:spPr>
          <a:xfrm rot="16200000" flipH="1">
            <a:off x="2775271" y="3291248"/>
            <a:ext cx="353098" cy="2"/>
          </a:xfrm>
          <a:prstGeom prst="bentConnector3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1745687" y="3749478"/>
            <a:ext cx="1212484" cy="15841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Recognizer/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Tracker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직선 화살표 연결선 21"/>
          <p:cNvCxnSpPr>
            <a:endCxn id="19" idx="0"/>
          </p:cNvCxnSpPr>
          <p:nvPr/>
        </p:nvCxnSpPr>
        <p:spPr>
          <a:xfrm>
            <a:off x="2351929" y="3467796"/>
            <a:ext cx="0" cy="2816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화살표 연결선 24"/>
          <p:cNvCxnSpPr>
            <a:endCxn id="8" idx="1"/>
          </p:cNvCxnSpPr>
          <p:nvPr/>
        </p:nvCxnSpPr>
        <p:spPr>
          <a:xfrm>
            <a:off x="2958170" y="4182864"/>
            <a:ext cx="3176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화살표 연결선 26"/>
          <p:cNvCxnSpPr>
            <a:endCxn id="7" idx="1"/>
          </p:cNvCxnSpPr>
          <p:nvPr/>
        </p:nvCxnSpPr>
        <p:spPr>
          <a:xfrm>
            <a:off x="2951820" y="4870498"/>
            <a:ext cx="3240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직사각형 36"/>
          <p:cNvSpPr/>
          <p:nvPr/>
        </p:nvSpPr>
        <p:spPr>
          <a:xfrm>
            <a:off x="5473381" y="3754374"/>
            <a:ext cx="1167597" cy="158417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Renderer/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Simulator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38" name="직선 화살표 연결선 37"/>
          <p:cNvCxnSpPr/>
          <p:nvPr/>
        </p:nvCxnSpPr>
        <p:spPr>
          <a:xfrm>
            <a:off x="5148064" y="4182864"/>
            <a:ext cx="3176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>
            <a:off x="5155695" y="4870498"/>
            <a:ext cx="31768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/>
          <p:nvPr/>
        </p:nvCxnSpPr>
        <p:spPr>
          <a:xfrm>
            <a:off x="2336328" y="1880828"/>
            <a:ext cx="0" cy="468050"/>
          </a:xfrm>
          <a:prstGeom prst="straightConnector1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 flipH="1">
            <a:off x="6454387" y="1880828"/>
            <a:ext cx="7289" cy="4680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모서리가 둥근 직사각형 46"/>
          <p:cNvSpPr/>
          <p:nvPr/>
        </p:nvSpPr>
        <p:spPr>
          <a:xfrm>
            <a:off x="6927651" y="4114413"/>
            <a:ext cx="936104" cy="86409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Display/</a:t>
            </a:r>
          </a:p>
          <a:p>
            <a:pPr algn="ctr"/>
            <a:r>
              <a:rPr lang="en-US" altLang="ko-KR" sz="1400" dirty="0" smtClean="0">
                <a:solidFill>
                  <a:schemeClr val="tx1"/>
                </a:solidFill>
              </a:rPr>
              <a:t>UI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cxnSp>
        <p:nvCxnSpPr>
          <p:cNvPr id="50" name="직선 화살표 연결선 49"/>
          <p:cNvCxnSpPr>
            <a:stCxn id="37" idx="3"/>
          </p:cNvCxnSpPr>
          <p:nvPr/>
        </p:nvCxnSpPr>
        <p:spPr>
          <a:xfrm flipV="1">
            <a:off x="6640978" y="4541566"/>
            <a:ext cx="286674" cy="489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직선 화살표 연결선 56"/>
          <p:cNvCxnSpPr/>
          <p:nvPr/>
        </p:nvCxnSpPr>
        <p:spPr>
          <a:xfrm flipV="1">
            <a:off x="7395703" y="1821392"/>
            <a:ext cx="0" cy="226825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/>
          <p:cNvCxnSpPr/>
          <p:nvPr/>
        </p:nvCxnSpPr>
        <p:spPr>
          <a:xfrm flipH="1" flipV="1">
            <a:off x="3113839" y="4182864"/>
            <a:ext cx="14768" cy="148979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/>
          <p:nvPr/>
        </p:nvCxnSpPr>
        <p:spPr>
          <a:xfrm flipH="1" flipV="1">
            <a:off x="5643583" y="5340790"/>
            <a:ext cx="7384" cy="34435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/>
          <p:cNvSpPr/>
          <p:nvPr/>
        </p:nvSpPr>
        <p:spPr>
          <a:xfrm>
            <a:off x="104320" y="188640"/>
            <a:ext cx="6213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System Framework for representing LAEs in a MAR world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676" y="938691"/>
            <a:ext cx="946531" cy="85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707" y="986569"/>
            <a:ext cx="1737900" cy="894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45686" y="709570"/>
            <a:ext cx="1181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Physical world</a:t>
            </a:r>
            <a:endParaRPr lang="ko-KR" alt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6784315" y="654011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User</a:t>
            </a:r>
            <a:endParaRPr lang="ko-KR" altLang="en-US" sz="12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192" y="938691"/>
            <a:ext cx="1803914" cy="9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순서도: 자기 디스크 28"/>
          <p:cNvSpPr/>
          <p:nvPr/>
        </p:nvSpPr>
        <p:spPr>
          <a:xfrm>
            <a:off x="2546149" y="5633863"/>
            <a:ext cx="3511029" cy="891481"/>
          </a:xfrm>
          <a:prstGeom prst="flowChartMagneticDisk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200" dirty="0" smtClean="0">
                <a:solidFill>
                  <a:schemeClr val="tx1"/>
                </a:solidFill>
              </a:rPr>
              <a:t>MAR </a:t>
            </a:r>
            <a:r>
              <a:rPr lang="en-US" altLang="ko-KR" sz="1200" dirty="0">
                <a:solidFill>
                  <a:schemeClr val="tx1"/>
                </a:solidFill>
              </a:rPr>
              <a:t>Scene</a:t>
            </a:r>
          </a:p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(spatial scene, events, targets, </a:t>
            </a:r>
            <a:r>
              <a:rPr lang="en-US" altLang="ko-KR" sz="1200" dirty="0" err="1">
                <a:solidFill>
                  <a:schemeClr val="tx1"/>
                </a:solidFill>
              </a:rPr>
              <a:t>etc</a:t>
            </a:r>
            <a:r>
              <a:rPr lang="en-US" altLang="ko-KR" sz="1200" dirty="0">
                <a:solidFill>
                  <a:schemeClr val="tx1"/>
                </a:solidFill>
              </a:rPr>
              <a:t>)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8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714380"/>
          </a:xfrm>
        </p:spPr>
        <p:txBody>
          <a:bodyPr>
            <a:noAutofit/>
          </a:bodyPr>
          <a:lstStyle/>
          <a:p>
            <a:endParaRPr lang="en-US" altLang="ko-KR" sz="3600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357190" y="2021697"/>
            <a:ext cx="8358214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{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 	id		“”     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 	description	“”      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type		  camera     //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SFFloat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fov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	  45.0   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SFInt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[in]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framerate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  20         //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초당 프레임 수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SFImage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[out]	image		  0 0 0   // </a:t>
            </a:r>
            <a:r>
              <a:rPr lang="ko-KR" altLang="en-US" b="1" dirty="0" err="1" smtClean="0">
                <a:latin typeface="HY강B" pitchFamily="18" charset="-127"/>
                <a:ea typeface="HY강B" pitchFamily="18" charset="-127"/>
              </a:rPr>
              <a:t>캡쳐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 이미지 좌표 값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MFString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jointypes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	“”    //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조인트 포지션의 이름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(H-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Anim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)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MFVector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[out]	values		  0 0 0   //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조인트 포지션 깊이 좌표 값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SFBool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usedChromakeying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false  //</a:t>
            </a:r>
            <a:r>
              <a:rPr lang="ko-KR" altLang="en-US" b="1" dirty="0" err="1" smtClean="0">
                <a:latin typeface="HY강B" pitchFamily="18" charset="-127"/>
                <a:ea typeface="HY강B" pitchFamily="18" charset="-127"/>
              </a:rPr>
              <a:t>크로마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 킹 여부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(true, false)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}</a:t>
            </a:r>
          </a:p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323528" y="1700808"/>
            <a:ext cx="5715040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Sensing Node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17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725366" y="2004191"/>
            <a:ext cx="7632848" cy="31393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{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 			id		“”     	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		description 	“”  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in,out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]		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	0 0 0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in,out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]                         	endpoint		320 240	0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RCSensingDeviceNode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sensingDevice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“”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}</a:t>
            </a:r>
          </a:p>
          <a:p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714348" y="1714488"/>
            <a:ext cx="5715040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dirty="0" smtClean="0">
                <a:latin typeface="HY강B" pitchFamily="18" charset="-127"/>
                <a:ea typeface="HY강B" pitchFamily="18" charset="-127"/>
              </a:rPr>
              <a:t>Bounding Box Node for Real World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9" name="제목 1"/>
          <p:cNvSpPr>
            <a:spLocks noGrp="1"/>
          </p:cNvSpPr>
          <p:nvPr>
            <p:ph type="title"/>
          </p:nvPr>
        </p:nvSpPr>
        <p:spPr>
          <a:xfrm>
            <a:off x="457200" y="718307"/>
            <a:ext cx="8229600" cy="714380"/>
          </a:xfrm>
        </p:spPr>
        <p:txBody>
          <a:bodyPr>
            <a:noAutofit/>
          </a:bodyPr>
          <a:lstStyle/>
          <a:p>
            <a:pPr lvl="0"/>
            <a:endParaRPr lang="ko-KR" altLang="en-US" sz="3600" dirty="0" smtClean="0"/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17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42844" y="2004191"/>
            <a:ext cx="8786874" cy="36933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</a:t>
            </a: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{</a:t>
            </a: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		id		“”</a:t>
            </a: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			description	“”</a:t>
            </a: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[in, out]		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startpoint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		  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0 0 0  </a:t>
            </a:r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[in, out]		endpoint		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1 1 1</a:t>
            </a:r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[in]		</a:t>
            </a:r>
            <a:r>
              <a:rPr lang="en-US" altLang="ko-KR" b="1" dirty="0" err="1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	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null</a:t>
            </a:r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    // </a:t>
            </a:r>
            <a:r>
              <a:rPr lang="ko-KR" altLang="en-US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가상공간 오브젝트 로드</a:t>
            </a:r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[out]	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vsStartpoint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          0 0 0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[out]	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vsEndpoint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           1 1 1</a:t>
            </a:r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solidFill>
                  <a:schemeClr val="dk1"/>
                </a:solidFill>
                <a:latin typeface="HY강B" pitchFamily="18" charset="-127"/>
                <a:ea typeface="HY강B" pitchFamily="18" charset="-127"/>
              </a:rPr>
              <a:t>}</a:t>
            </a:r>
          </a:p>
          <a:p>
            <a:endParaRPr lang="en-US" altLang="ko-KR" b="1" dirty="0" smtClean="0">
              <a:solidFill>
                <a:schemeClr val="dk1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42844" y="1785926"/>
            <a:ext cx="592935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Bounding Box Node for Virtual World</a:t>
            </a:r>
          </a:p>
        </p:txBody>
      </p:sp>
      <p:sp>
        <p:nvSpPr>
          <p:cNvPr id="10" name="제목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643998" cy="714380"/>
          </a:xfrm>
        </p:spPr>
        <p:txBody>
          <a:bodyPr>
            <a:noAutofit/>
          </a:bodyPr>
          <a:lstStyle/>
          <a:p>
            <a:pPr lvl="0"/>
            <a:endParaRPr lang="ko-KR" alt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6917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642910" y="2021697"/>
            <a:ext cx="7632848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RCSpatialMapper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{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		id		“”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	           	description	“”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RCBBRSNode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realspace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	“”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RCBBVSNode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       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virtualspace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“”	  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               direction		0 0 1 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               scale		1 1 1   // </a:t>
            </a:r>
            <a:r>
              <a:rPr lang="ko-KR" altLang="en-US" b="1" dirty="0" smtClean="0">
                <a:latin typeface="HY강B" pitchFamily="18" charset="-127"/>
                <a:ea typeface="HY강B" pitchFamily="18" charset="-127"/>
              </a:rPr>
              <a:t>크기조절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SFVector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               up		0 1 0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SFBool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[in]		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usedCollision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	false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SFString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[in, out]               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vcObject</a:t>
            </a:r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 	Null</a:t>
            </a:r>
          </a:p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}</a:t>
            </a:r>
          </a:p>
          <a:p>
            <a:endParaRPr lang="en-US" altLang="ko-KR" dirty="0" smtClean="0"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714380"/>
          </a:xfrm>
        </p:spPr>
        <p:txBody>
          <a:bodyPr>
            <a:noAutofit/>
          </a:bodyPr>
          <a:lstStyle/>
          <a:p>
            <a:pPr lvl="0"/>
            <a:endParaRPr lang="en-US" altLang="ko-KR" sz="3000" dirty="0" smtClean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42910" y="1643050"/>
            <a:ext cx="4786346" cy="42862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b="1" dirty="0" smtClean="0">
                <a:latin typeface="HY강B" pitchFamily="18" charset="-127"/>
                <a:ea typeface="HY강B" pitchFamily="18" charset="-127"/>
              </a:rPr>
              <a:t>Spatial </a:t>
            </a:r>
            <a:r>
              <a:rPr lang="en-US" altLang="ko-KR" b="1" dirty="0" err="1" smtClean="0">
                <a:latin typeface="HY강B" pitchFamily="18" charset="-127"/>
                <a:ea typeface="HY강B" pitchFamily="18" charset="-127"/>
              </a:rPr>
              <a:t>Mapper</a:t>
            </a:r>
            <a:endParaRPr lang="en-US" altLang="ko-KR" b="1" dirty="0" smtClean="0"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917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539552" y="2204864"/>
            <a:ext cx="8229600" cy="3024336"/>
          </a:xfrm>
          <a:prstGeom prst="rect">
            <a:avLst/>
          </a:prstGeom>
        </p:spPr>
        <p:txBody>
          <a:bodyPr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Interaction: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Event </a:t>
            </a:r>
            <a:r>
              <a:rPr kumimoji="0" lang="en-US" altLang="ko-K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Mapper</a:t>
            </a:r>
            <a:endParaRPr kumimoji="0" lang="en-US" altLang="ko-K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altLang="ko-KR" sz="4400" dirty="0" smtClean="0"/>
              <a:t>Type1: camera</a:t>
            </a:r>
            <a:endParaRPr lang="en-US" altLang="ko-KR" sz="44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noProof="0" dirty="0" smtClean="0">
                <a:latin typeface="+mj-lt"/>
                <a:ea typeface="+mj-ea"/>
                <a:cs typeface="+mj-cs"/>
              </a:rPr>
              <a:t>Type2: object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>
                <a:latin typeface="+mj-lt"/>
                <a:ea typeface="+mj-ea"/>
                <a:cs typeface="+mj-cs"/>
              </a:rPr>
              <a:t>Type3: AR content</a:t>
            </a:r>
            <a:endParaRPr kumimoji="0" lang="ko-KR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1600" dirty="0" err="1" smtClean="0"/>
              <a:t>typedef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struct</a:t>
            </a:r>
            <a:r>
              <a:rPr lang="en-US" altLang="ko-KR" sz="1600" dirty="0" smtClean="0"/>
              <a:t> Data{ </a:t>
            </a:r>
          </a:p>
          <a:p>
            <a:pPr>
              <a:buNone/>
            </a:pPr>
            <a:r>
              <a:rPr lang="en-US" altLang="ko-KR" sz="1600" dirty="0" smtClean="0"/>
              <a:t>	voice,</a:t>
            </a:r>
          </a:p>
          <a:p>
            <a:pPr>
              <a:buNone/>
            </a:pPr>
            <a:r>
              <a:rPr lang="en-US" altLang="ko-KR" sz="1600" dirty="0" smtClean="0"/>
              <a:t>	joint,</a:t>
            </a:r>
          </a:p>
          <a:p>
            <a:pPr>
              <a:buNone/>
            </a:pPr>
            <a:r>
              <a:rPr lang="en-US" altLang="ko-KR" sz="1600" dirty="0" smtClean="0"/>
              <a:t>	AR,</a:t>
            </a:r>
          </a:p>
          <a:p>
            <a:pPr>
              <a:buNone/>
            </a:pPr>
            <a:r>
              <a:rPr lang="en-US" altLang="ko-KR" sz="1600" dirty="0" smtClean="0"/>
              <a:t>	….</a:t>
            </a:r>
          </a:p>
          <a:p>
            <a:pPr>
              <a:buNone/>
            </a:pPr>
            <a:r>
              <a:rPr lang="en-US" altLang="ko-KR" sz="1600" dirty="0" smtClean="0"/>
              <a:t>} </a:t>
            </a:r>
            <a:r>
              <a:rPr lang="en-US" altLang="ko-KR" sz="1600" dirty="0" err="1" smtClean="0"/>
              <a:t>userdata</a:t>
            </a:r>
            <a:r>
              <a:rPr lang="en-US" altLang="ko-KR" sz="1600" dirty="0" smtClean="0"/>
              <a:t>; //</a:t>
            </a:r>
            <a:r>
              <a:rPr lang="en-US" altLang="ko-KR" sz="1400" dirty="0" smtClean="0"/>
              <a:t> data of real character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void </a:t>
            </a:r>
            <a:r>
              <a:rPr lang="en-US" altLang="ko-KR" sz="1600" dirty="0" err="1" smtClean="0"/>
              <a:t>stateCheck</a:t>
            </a:r>
            <a:r>
              <a:rPr lang="en-US" altLang="ko-KR" sz="1600" dirty="0" smtClean="0"/>
              <a:t>(); </a:t>
            </a:r>
            <a:r>
              <a:rPr lang="en-US" altLang="ko-KR" sz="1400" dirty="0" smtClean="0"/>
              <a:t>// Check state</a:t>
            </a: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void </a:t>
            </a:r>
            <a:r>
              <a:rPr lang="en-US" altLang="ko-KR" sz="1600" dirty="0" err="1" smtClean="0"/>
              <a:t>inputdataAnalysis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userdata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dt</a:t>
            </a:r>
            <a:r>
              <a:rPr lang="en-US" altLang="ko-KR" sz="1600" dirty="0" smtClean="0"/>
              <a:t>); </a:t>
            </a:r>
            <a:r>
              <a:rPr lang="en-US" altLang="ko-KR" sz="1400" dirty="0" smtClean="0"/>
              <a:t>// input data</a:t>
            </a:r>
            <a:r>
              <a:rPr lang="ko-KR" altLang="en-US" sz="1400" dirty="0" smtClean="0"/>
              <a:t>를 </a:t>
            </a:r>
            <a:r>
              <a:rPr lang="en-US" altLang="ko-KR" sz="1400" dirty="0" err="1" smtClean="0"/>
              <a:t>scripDB</a:t>
            </a:r>
            <a:r>
              <a:rPr lang="ko-KR" altLang="en-US" sz="1400" dirty="0" smtClean="0"/>
              <a:t>에 넣어 분석</a:t>
            </a:r>
            <a:endParaRPr lang="en-US" altLang="ko-KR" sz="1600" dirty="0" smtClean="0"/>
          </a:p>
          <a:p>
            <a:pPr>
              <a:buNone/>
            </a:pPr>
            <a:endParaRPr lang="en-US" altLang="ko-KR" sz="1600" dirty="0" smtClean="0"/>
          </a:p>
          <a:p>
            <a:pPr>
              <a:buNone/>
            </a:pPr>
            <a:r>
              <a:rPr lang="en-US" altLang="ko-KR" sz="1600" dirty="0" smtClean="0"/>
              <a:t>void </a:t>
            </a:r>
            <a:r>
              <a:rPr lang="en-US" altLang="ko-KR" sz="1600" dirty="0" err="1" smtClean="0"/>
              <a:t>detectEvent</a:t>
            </a:r>
            <a:r>
              <a:rPr lang="en-US" altLang="ko-KR" sz="1600" dirty="0" smtClean="0"/>
              <a:t>(); // </a:t>
            </a:r>
            <a:r>
              <a:rPr lang="en-US" altLang="ko-KR" sz="1400" dirty="0" err="1" smtClean="0"/>
              <a:t>inputdata_analysis</a:t>
            </a:r>
            <a:r>
              <a:rPr lang="ko-KR" altLang="en-US" sz="1400" dirty="0" smtClean="0"/>
              <a:t>에서 분석한 내용을 </a:t>
            </a:r>
            <a:r>
              <a:rPr lang="en-US" altLang="ko-KR" sz="1400" dirty="0" err="1" smtClean="0"/>
              <a:t>eventDB</a:t>
            </a:r>
            <a:r>
              <a:rPr lang="ko-KR" altLang="en-US" sz="1400" dirty="0" smtClean="0"/>
              <a:t>에 넣어 </a:t>
            </a:r>
            <a:r>
              <a:rPr lang="en-US" altLang="ko-KR" sz="1400" dirty="0" smtClean="0"/>
              <a:t>event</a:t>
            </a:r>
            <a:r>
              <a:rPr lang="ko-KR" altLang="en-US" sz="1400" dirty="0" smtClean="0"/>
              <a:t>를 판단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여기</a:t>
            </a: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                                  </a:t>
            </a:r>
            <a:r>
              <a:rPr lang="ko-KR" altLang="en-US" sz="1400" dirty="0" smtClean="0"/>
              <a:t>서 해당 </a:t>
            </a:r>
            <a:r>
              <a:rPr lang="en-US" altLang="ko-KR" sz="1400" dirty="0" smtClean="0"/>
              <a:t>data</a:t>
            </a:r>
            <a:r>
              <a:rPr lang="ko-KR" altLang="en-US" sz="1400" dirty="0" smtClean="0"/>
              <a:t>가 </a:t>
            </a:r>
            <a:r>
              <a:rPr lang="en-US" altLang="ko-KR" sz="1400" dirty="0" smtClean="0"/>
              <a:t>voice</a:t>
            </a:r>
            <a:r>
              <a:rPr lang="ko-KR" altLang="en-US" sz="1400" dirty="0" smtClean="0"/>
              <a:t>인지</a:t>
            </a:r>
            <a:r>
              <a:rPr lang="en-US" altLang="ko-KR" sz="1400" dirty="0" smtClean="0"/>
              <a:t>, gesture</a:t>
            </a:r>
            <a:r>
              <a:rPr lang="ko-KR" altLang="en-US" sz="1400" dirty="0" smtClean="0"/>
              <a:t>인지</a:t>
            </a:r>
            <a:r>
              <a:rPr lang="en-US" altLang="ko-KR" sz="1400" dirty="0" smtClean="0"/>
              <a:t>, AR</a:t>
            </a:r>
            <a:r>
              <a:rPr lang="ko-KR" altLang="en-US" sz="1400" dirty="0" smtClean="0"/>
              <a:t>인지 판단하여 </a:t>
            </a:r>
            <a:r>
              <a:rPr lang="en-US" altLang="ko-KR" sz="1400" dirty="0" smtClean="0"/>
              <a:t>id </a:t>
            </a:r>
            <a:r>
              <a:rPr lang="ko-KR" altLang="en-US" sz="1400" dirty="0" smtClean="0"/>
              <a:t>값과 분석 </a:t>
            </a: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                                  data</a:t>
            </a:r>
            <a:r>
              <a:rPr lang="ko-KR" altLang="en-US" sz="1400" dirty="0" smtClean="0"/>
              <a:t>를 </a:t>
            </a:r>
            <a:r>
              <a:rPr lang="en-US" altLang="ko-KR" sz="1400" dirty="0" smtClean="0"/>
              <a:t>Event control function</a:t>
            </a:r>
            <a:r>
              <a:rPr lang="ko-KR" altLang="en-US" sz="1400" dirty="0" smtClean="0"/>
              <a:t>에 넘김</a:t>
            </a: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void </a:t>
            </a:r>
            <a:r>
              <a:rPr lang="en-US" altLang="ko-KR" sz="1400" dirty="0" err="1" smtClean="0"/>
              <a:t>eventControl</a:t>
            </a:r>
            <a:r>
              <a:rPr lang="en-US" altLang="ko-KR" sz="1400" dirty="0" smtClean="0"/>
              <a:t>() ; // </a:t>
            </a:r>
            <a:r>
              <a:rPr lang="en-US" altLang="ko-KR" sz="1400" dirty="0" err="1" smtClean="0"/>
              <a:t>detect_event</a:t>
            </a:r>
            <a:r>
              <a:rPr lang="en-US" altLang="ko-KR" sz="1400" dirty="0" smtClean="0"/>
              <a:t>()</a:t>
            </a:r>
            <a:r>
              <a:rPr lang="ko-KR" altLang="en-US" sz="1400" dirty="0" smtClean="0"/>
              <a:t>에서 넘겨받은 </a:t>
            </a:r>
            <a:r>
              <a:rPr lang="en-US" altLang="ko-KR" sz="1400" dirty="0" smtClean="0"/>
              <a:t>id</a:t>
            </a:r>
            <a:r>
              <a:rPr lang="ko-KR" altLang="en-US" sz="1400" dirty="0" smtClean="0"/>
              <a:t>와 </a:t>
            </a:r>
            <a:r>
              <a:rPr lang="en-US" altLang="ko-KR" sz="1400" dirty="0" smtClean="0"/>
              <a:t>data</a:t>
            </a:r>
            <a:r>
              <a:rPr lang="ko-KR" altLang="en-US" sz="1400" dirty="0" smtClean="0"/>
              <a:t>를 기반으로  해당 </a:t>
            </a:r>
            <a:r>
              <a:rPr lang="en-US" altLang="ko-KR" sz="1400" dirty="0" smtClean="0"/>
              <a:t>DB</a:t>
            </a:r>
            <a:r>
              <a:rPr lang="ko-KR" altLang="en-US" sz="1400" dirty="0" smtClean="0"/>
              <a:t>를 찾아가 </a:t>
            </a: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                                Function Controller</a:t>
            </a:r>
            <a:r>
              <a:rPr lang="ko-KR" altLang="en-US" sz="1400" dirty="0" smtClean="0"/>
              <a:t>을 색출함</a:t>
            </a: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r>
              <a:rPr lang="en-US" altLang="ko-KR" sz="1400" dirty="0" smtClean="0"/>
              <a:t>void </a:t>
            </a:r>
            <a:r>
              <a:rPr lang="en-US" altLang="ko-KR" sz="1400" dirty="0" err="1" smtClean="0"/>
              <a:t>controlExecution</a:t>
            </a:r>
            <a:r>
              <a:rPr lang="en-US" altLang="ko-KR" sz="1400" dirty="0" smtClean="0"/>
              <a:t>(); // </a:t>
            </a:r>
            <a:r>
              <a:rPr lang="ko-KR" altLang="en-US" sz="1400" dirty="0" smtClean="0"/>
              <a:t>검출된 </a:t>
            </a:r>
            <a:r>
              <a:rPr lang="en-US" altLang="ko-KR" sz="1400" dirty="0" smtClean="0"/>
              <a:t>Function Controller</a:t>
            </a:r>
            <a:r>
              <a:rPr lang="ko-KR" altLang="en-US" sz="1400" dirty="0" smtClean="0"/>
              <a:t>를 실행하여 </a:t>
            </a:r>
            <a:r>
              <a:rPr lang="en-US" altLang="ko-KR" sz="1400" dirty="0" smtClean="0"/>
              <a:t>real character</a:t>
            </a:r>
            <a:r>
              <a:rPr lang="ko-KR" altLang="en-US" sz="1400" dirty="0" smtClean="0"/>
              <a:t>의 </a:t>
            </a:r>
            <a:r>
              <a:rPr lang="en-US" altLang="ko-KR" sz="1400" dirty="0" err="1" smtClean="0"/>
              <a:t>inputdata</a:t>
            </a:r>
            <a:r>
              <a:rPr lang="ko-KR" altLang="en-US" sz="1400" dirty="0" smtClean="0"/>
              <a:t>에 해당하는 </a:t>
            </a:r>
            <a:r>
              <a:rPr lang="en-US" altLang="ko-KR" sz="1400" dirty="0" smtClean="0"/>
              <a:t>Event</a:t>
            </a:r>
            <a:r>
              <a:rPr lang="ko-KR" altLang="en-US" sz="1400" dirty="0" smtClean="0"/>
              <a:t>를 </a:t>
            </a:r>
            <a:r>
              <a:rPr lang="en-US" altLang="ko-KR" sz="1400" dirty="0" smtClean="0"/>
              <a:t>execution </a:t>
            </a:r>
            <a:r>
              <a:rPr lang="ko-KR" altLang="en-US" sz="1400" dirty="0" smtClean="0"/>
              <a:t>함</a:t>
            </a:r>
            <a:endParaRPr lang="en-US" altLang="ko-KR" sz="1400" dirty="0" smtClean="0"/>
          </a:p>
          <a:p>
            <a:pPr>
              <a:buNone/>
            </a:pPr>
            <a:endParaRPr lang="en-US" altLang="ko-KR" sz="1400" dirty="0" smtClean="0"/>
          </a:p>
          <a:p>
            <a:pPr>
              <a:buNone/>
            </a:pPr>
            <a:endParaRPr lang="en-US" altLang="ko-KR" sz="1600" dirty="0" smtClean="0"/>
          </a:p>
        </p:txBody>
      </p:sp>
    </p:spTree>
    <p:extLst>
      <p:ext uri="{BB962C8B-B14F-4D97-AF65-F5344CB8AC3E}">
        <p14:creationId xmlns:p14="http://schemas.microsoft.com/office/powerpoint/2010/main" val="30498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31618</TotalTime>
  <Words>407</Words>
  <Application>Microsoft Office PowerPoint</Application>
  <PresentationFormat>화면 슬라이드 쇼(4:3)</PresentationFormat>
  <Paragraphs>241</Paragraphs>
  <Slides>14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흐름</vt:lpstr>
      <vt:lpstr>File Format for MAR Live Actor and Entity Representation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com</dc:creator>
  <cp:lastModifiedBy>Windows 사용자</cp:lastModifiedBy>
  <cp:revision>758</cp:revision>
  <dcterms:created xsi:type="dcterms:W3CDTF">2012-05-28T11:34:20Z</dcterms:created>
  <dcterms:modified xsi:type="dcterms:W3CDTF">2015-07-09T07:52:17Z</dcterms:modified>
</cp:coreProperties>
</file>